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70"/>
  </p:notesMasterIdLst>
  <p:sldIdLst>
    <p:sldId id="301" r:id="rId3"/>
    <p:sldId id="291" r:id="rId4"/>
    <p:sldId id="313" r:id="rId5"/>
    <p:sldId id="314" r:id="rId6"/>
    <p:sldId id="305" r:id="rId7"/>
    <p:sldId id="339" r:id="rId8"/>
    <p:sldId id="340" r:id="rId9"/>
    <p:sldId id="304" r:id="rId10"/>
    <p:sldId id="308" r:id="rId11"/>
    <p:sldId id="297" r:id="rId12"/>
    <p:sldId id="298" r:id="rId13"/>
    <p:sldId id="337" r:id="rId14"/>
    <p:sldId id="299" r:id="rId15"/>
    <p:sldId id="338" r:id="rId16"/>
    <p:sldId id="316" r:id="rId17"/>
    <p:sldId id="317" r:id="rId18"/>
    <p:sldId id="318" r:id="rId19"/>
    <p:sldId id="323" r:id="rId20"/>
    <p:sldId id="319" r:id="rId21"/>
    <p:sldId id="321" r:id="rId22"/>
    <p:sldId id="320" r:id="rId23"/>
    <p:sldId id="322" r:id="rId24"/>
    <p:sldId id="324" r:id="rId25"/>
    <p:sldId id="325" r:id="rId26"/>
    <p:sldId id="326" r:id="rId27"/>
    <p:sldId id="327" r:id="rId28"/>
    <p:sldId id="328" r:id="rId29"/>
    <p:sldId id="329" r:id="rId30"/>
    <p:sldId id="330" r:id="rId31"/>
    <p:sldId id="257" r:id="rId32"/>
    <p:sldId id="263" r:id="rId33"/>
    <p:sldId id="264" r:id="rId34"/>
    <p:sldId id="265" r:id="rId35"/>
    <p:sldId id="258" r:id="rId36"/>
    <p:sldId id="262" r:id="rId37"/>
    <p:sldId id="259" r:id="rId38"/>
    <p:sldId id="267" r:id="rId39"/>
    <p:sldId id="266" r:id="rId40"/>
    <p:sldId id="268" r:id="rId41"/>
    <p:sldId id="269" r:id="rId42"/>
    <p:sldId id="270" r:id="rId43"/>
    <p:sldId id="271" r:id="rId44"/>
    <p:sldId id="272" r:id="rId45"/>
    <p:sldId id="273" r:id="rId46"/>
    <p:sldId id="274" r:id="rId47"/>
    <p:sldId id="275" r:id="rId48"/>
    <p:sldId id="276" r:id="rId49"/>
    <p:sldId id="278" r:id="rId50"/>
    <p:sldId id="277" r:id="rId51"/>
    <p:sldId id="279" r:id="rId52"/>
    <p:sldId id="280" r:id="rId53"/>
    <p:sldId id="281" r:id="rId54"/>
    <p:sldId id="282" r:id="rId55"/>
    <p:sldId id="332" r:id="rId56"/>
    <p:sldId id="292" r:id="rId57"/>
    <p:sldId id="300" r:id="rId58"/>
    <p:sldId id="341" r:id="rId59"/>
    <p:sldId id="342" r:id="rId60"/>
    <p:sldId id="343" r:id="rId61"/>
    <p:sldId id="345" r:id="rId62"/>
    <p:sldId id="344" r:id="rId63"/>
    <p:sldId id="346" r:id="rId64"/>
    <p:sldId id="347" r:id="rId65"/>
    <p:sldId id="350" r:id="rId66"/>
    <p:sldId id="352" r:id="rId67"/>
    <p:sldId id="353" r:id="rId68"/>
    <p:sldId id="334" r:id="rId69"/>
  </p:sldIdLst>
  <p:sldSz cx="9144000" cy="6858000" type="screen4x3"/>
  <p:notesSz cx="7559675" cy="10691813"/>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286000" algn="l" defTabSz="914400" rtl="0" eaLnBrk="1" latinLnBrk="0" hangingPunct="1">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743200" algn="l" defTabSz="914400" rtl="0" eaLnBrk="1" latinLnBrk="0" hangingPunct="1">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200400" algn="l" defTabSz="914400" rtl="0" eaLnBrk="1" latinLnBrk="0" hangingPunct="1">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657600" algn="l" defTabSz="914400" rtl="0" eaLnBrk="1" latinLnBrk="0" hangingPunct="1">
      <a:defRPr kern="1200">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FF"/>
    <a:srgbClr val="CCFF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738" y="67"/>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noProof="0" smtClean="0"/>
          </a:p>
        </p:txBody>
      </p:sp>
      <p:sp>
        <p:nvSpPr>
          <p:cNvPr id="3075" name="Rectangle 3"/>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smtClean="0">
                <a:solidFill>
                  <a:srgbClr val="000000"/>
                </a:solidFill>
                <a:latin typeface="Times New Roman" panose="02020603050405020304" pitchFamily="18" charset="0"/>
                <a:ea typeface="+mn-ea"/>
              </a:defRPr>
            </a:lvl1pPr>
          </a:lstStyle>
          <a:p>
            <a:pPr>
              <a:defRPr/>
            </a:pPr>
            <a:endParaRPr lang="it-IT" altLang="it-IT"/>
          </a:p>
        </p:txBody>
      </p:sp>
      <p:sp>
        <p:nvSpPr>
          <p:cNvPr id="3076" name="Rectangle 4"/>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smtClean="0">
                <a:solidFill>
                  <a:srgbClr val="000000"/>
                </a:solidFill>
                <a:latin typeface="Times New Roman" panose="02020603050405020304" pitchFamily="18" charset="0"/>
                <a:ea typeface="+mn-ea"/>
              </a:defRPr>
            </a:lvl1pPr>
          </a:lstStyle>
          <a:p>
            <a:pPr>
              <a:defRPr/>
            </a:pPr>
            <a:endParaRPr lang="it-IT" altLang="it-IT"/>
          </a:p>
        </p:txBody>
      </p:sp>
      <p:sp>
        <p:nvSpPr>
          <p:cNvPr id="3077" name="Rectangle 5"/>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smtClean="0">
                <a:solidFill>
                  <a:srgbClr val="000000"/>
                </a:solidFill>
                <a:latin typeface="Times New Roman" panose="02020603050405020304" pitchFamily="18" charset="0"/>
                <a:ea typeface="+mn-ea"/>
              </a:defRPr>
            </a:lvl1pPr>
          </a:lstStyle>
          <a:p>
            <a:pPr>
              <a:defRPr/>
            </a:pPr>
            <a:endParaRPr lang="it-IT" altLang="it-IT"/>
          </a:p>
        </p:txBody>
      </p:sp>
      <p:sp>
        <p:nvSpPr>
          <p:cNvPr id="3078" name="Rectangle 6"/>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smtClean="0">
                <a:solidFill>
                  <a:srgbClr val="000000"/>
                </a:solidFill>
                <a:latin typeface="Times New Roman" panose="02020603050405020304" pitchFamily="18" charset="0"/>
                <a:ea typeface="+mn-ea"/>
              </a:defRPr>
            </a:lvl1pPr>
          </a:lstStyle>
          <a:p>
            <a:pPr>
              <a:defRPr/>
            </a:pPr>
            <a:fld id="{8A3EB9BB-8A32-4B0D-8BD1-BA11F1405E0F}" type="slidenum">
              <a:rPr lang="it-IT" altLang="it-IT"/>
              <a:pPr>
                <a:defRPr/>
              </a:pPr>
              <a:t>‹N›</a:t>
            </a:fld>
            <a:endParaRPr lang="it-IT" altLang="it-IT"/>
          </a:p>
        </p:txBody>
      </p:sp>
    </p:spTree>
    <p:extLst>
      <p:ext uri="{BB962C8B-B14F-4D97-AF65-F5344CB8AC3E}">
        <p14:creationId xmlns:p14="http://schemas.microsoft.com/office/powerpoint/2010/main" val="32815598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ote 2"/>
          <p:cNvSpPr>
            <a:spLocks noGrp="1"/>
          </p:cNvSpPr>
          <p:nvPr>
            <p:ph type="body" idx="1"/>
          </p:nvPr>
        </p:nvSpPr>
        <p:spPr>
          <a:xfrm>
            <a:off x="0" y="0"/>
            <a:ext cx="6858000" cy="9144000"/>
          </a:xfrm>
          <a:ln>
            <a:solidFill>
              <a:schemeClr val="accent1"/>
            </a:solidFill>
          </a:ln>
        </p:spPr>
        <p:txBody>
          <a:bodyPr>
            <a:normAutofit fontScale="25000" lnSpcReduction="20000"/>
          </a:bodyPr>
          <a:lstStyle/>
          <a:p>
            <a:pPr algn="ctr">
              <a:defRPr/>
            </a:pPr>
            <a:r>
              <a:rPr lang="it-IT" sz="11400" dirty="0" smtClean="0">
                <a:solidFill>
                  <a:schemeClr val="accent6">
                    <a:lumMod val="75000"/>
                  </a:schemeClr>
                </a:solidFill>
              </a:rPr>
              <a:t>PROGETTO EXPO 2015</a:t>
            </a:r>
          </a:p>
          <a:p>
            <a:pPr>
              <a:defRPr/>
            </a:pPr>
            <a:endParaRPr lang="it-IT" sz="3200" dirty="0"/>
          </a:p>
          <a:p>
            <a:pPr>
              <a:defRPr/>
            </a:pPr>
            <a:endParaRPr lang="it-IT" sz="3200" dirty="0" smtClean="0"/>
          </a:p>
          <a:p>
            <a:pPr>
              <a:defRPr/>
            </a:pPr>
            <a:endParaRPr lang="it-IT" sz="3200" dirty="0" smtClean="0"/>
          </a:p>
          <a:p>
            <a:pPr>
              <a:defRPr/>
            </a:pPr>
            <a:r>
              <a:rPr lang="it-IT" sz="11200" dirty="0" err="1" smtClean="0"/>
              <a:t>etali</a:t>
            </a:r>
            <a:r>
              <a:rPr lang="it-IT" sz="11200" dirty="0" smtClean="0"/>
              <a:t>, dipendono economicamente e culturalmente 600 milioni di persone, circa un decimo della popolazione mondiale. Gli ecosistemi dei piccoli Stati isola e la loro biodiversità sono particolarmente sensibili: le barriere coralline sono minacciate dalla pesca non sostenibile e del turismo; l'inquinamento, i disastri naturali, la </a:t>
            </a:r>
            <a:r>
              <a:rPr lang="it-IT" sz="11200" dirty="0" err="1" smtClean="0"/>
              <a:t>ridu</a:t>
            </a:r>
            <a:r>
              <a:rPr lang="it-IT" sz="9600" dirty="0" err="1" smtClean="0"/>
              <a:t>Il</a:t>
            </a:r>
            <a:r>
              <a:rPr lang="it-IT" sz="9600" dirty="0" smtClean="0"/>
              <a:t> 22 maggio è la Giornata mondiale della Biodiversità. È un tema che riguarda tutti, molto da vicino. Comprende la vita in tutte le sue forme: l’acqua che beviamo, il cibo di cui ci nutriamo, le piante che coltiviamo, gli esseri viventi che ci circondano. La Giornata mondiale della Biodiversità richiama l’importanza di tutelare la straordinaria ricchezza costituita da tutte le specie viventi sulla Terra. La Giornata è stata proclamata nel 2000 dall’Assemblea Generale delle Nazioni Unite per celebrare l’adozione della Convenzione sulla Diversità Biologica firmata a Nairobi, in Kenya, nel 1992, con l’obiettivo di tutelare la diversità biologica del Pianeta. Da lì in poi si celebra ogni anno il 22 maggio, con un tema su cui incentrare manifestazioni e convegni.</a:t>
            </a:r>
          </a:p>
          <a:p>
            <a:pPr>
              <a:defRPr/>
            </a:pPr>
            <a:r>
              <a:rPr lang="it-IT" sz="9600" dirty="0" smtClean="0"/>
              <a:t> </a:t>
            </a:r>
          </a:p>
          <a:p>
            <a:pPr>
              <a:defRPr/>
            </a:pPr>
            <a:r>
              <a:rPr lang="it-IT" sz="9600" dirty="0" smtClean="0"/>
              <a:t>La Giornata di oggi è dedicata alle loro tesoro naturale, per agganciarsi ai piccoli </a:t>
            </a:r>
            <a:r>
              <a:rPr lang="it-IT" sz="9600" dirty="0" err="1" smtClean="0"/>
              <a:t>Stisole</a:t>
            </a:r>
            <a:r>
              <a:rPr lang="it-IT" sz="9600" dirty="0" smtClean="0"/>
              <a:t> e al </a:t>
            </a:r>
            <a:r>
              <a:rPr lang="it-IT" sz="9600" dirty="0" err="1" smtClean="0"/>
              <a:t>ati</a:t>
            </a:r>
            <a:r>
              <a:rPr lang="it-IT" sz="9600" dirty="0" smtClean="0"/>
              <a:t> isola a cui l’ ONU ha dedicato il 2014. Dagli ecosistemi delle isole e delle aree marine che li circondano, che comprendono specie endemiche animali e </a:t>
            </a:r>
            <a:r>
              <a:rPr lang="it-IT" sz="9600" dirty="0" err="1" smtClean="0"/>
              <a:t>veg</a:t>
            </a:r>
            <a:r>
              <a:rPr lang="it-IT" sz="11200" dirty="0" err="1" smtClean="0"/>
              <a:t>zione</a:t>
            </a:r>
            <a:r>
              <a:rPr lang="it-IT" sz="11200" dirty="0" smtClean="0"/>
              <a:t> delle mangrovie e delle zone umide si traducono in perdita di importanti aree; il </a:t>
            </a:r>
            <a:r>
              <a:rPr lang="it-IT" sz="11200" dirty="0" err="1" smtClean="0"/>
              <a:t>sovrasfruttamento</a:t>
            </a:r>
            <a:r>
              <a:rPr lang="it-IT" sz="11200" dirty="0" smtClean="0"/>
              <a:t> ittico </a:t>
            </a:r>
            <a:r>
              <a:rPr lang="it-IT" sz="11200" dirty="0" err="1" smtClean="0"/>
              <a:t>rapprellsenta</a:t>
            </a:r>
            <a:r>
              <a:rPr lang="it-IT" sz="11200" dirty="0" smtClean="0"/>
              <a:t> un grande pericolo per i mammiferi marini, le tartarughe, gli uccelli e i pesci, oltre che per le economie locali.</a:t>
            </a:r>
            <a:br>
              <a:rPr lang="it-IT" sz="11200" dirty="0" smtClean="0"/>
            </a:br>
            <a:r>
              <a:rPr lang="it-IT" sz="11200" dirty="0" smtClean="0"/>
              <a:t/>
            </a:r>
            <a:br>
              <a:rPr lang="it-IT" sz="11200" dirty="0" smtClean="0"/>
            </a:br>
            <a:r>
              <a:rPr lang="it-IT" sz="11200" dirty="0" smtClean="0"/>
              <a:t>La biodiversità ed Expo Milano 2015</a:t>
            </a:r>
          </a:p>
          <a:p>
            <a:pPr>
              <a:defRPr/>
            </a:pPr>
            <a:r>
              <a:rPr lang="it-IT" sz="11200" dirty="0" smtClean="0"/>
              <a:t> </a:t>
            </a:r>
          </a:p>
          <a:p>
            <a:pPr>
              <a:defRPr/>
            </a:pPr>
            <a:r>
              <a:rPr lang="it-IT" sz="11200" dirty="0" smtClean="0"/>
              <a:t>Expo Milano 2015 vuole essere un’occasione per diffondere consapevolezza sull’importanza della biodiversità. I partecipanti declinano il Tema Nutrire il Pianeta, Energia per la Vita , con attenzione alle risorse nazionali, ai terreni, agli ecosistemi in chiave sostenibile e rispettosa dell’ambiente. Una delle cinque Aree Tematiche  dell’evento, il Parco della Biodiversità , sarà dedicata proprio alla rappresentazione delle specie e alla diffusione di diverse colture nel mondo attraverso una mostra della storia dell’agricoltura.</a:t>
            </a:r>
          </a:p>
          <a:p>
            <a:pPr>
              <a:defRPr/>
            </a:pPr>
            <a:r>
              <a:rPr lang="it-IT" sz="11200" dirty="0" smtClean="0"/>
              <a:t> </a:t>
            </a:r>
          </a:p>
          <a:p>
            <a:pPr>
              <a:defRPr/>
            </a:pPr>
            <a:r>
              <a:rPr lang="it-IT" sz="11200" dirty="0" smtClean="0"/>
              <a:t>Uno dei nove Cluster , denominato Isole Mare e Cibo , è collegato al tema della Giornata di quest’anno: le isole del Pacifico, quelle dell'Oceano Indiano occidentale e quelle della regione dei Caraibi sono molto vulnerabili a tutti i fattori che possono ridurre le superfici produttive, dai cambiamenti climatici alle inondazioni, dall’erosione costiera agli eventi meteorologici estremi. L’attenzione loro dedicata da Expo Milano 2015 sarà un contributo alla diffusione di consapevolezza e di scambio di informazioni e di conoscenze per affrontare queste sfide.</a:t>
            </a:r>
          </a:p>
          <a:p>
            <a:pPr>
              <a:defRPr/>
            </a:pPr>
            <a:r>
              <a:rPr lang="it-IT" sz="11200" dirty="0" smtClean="0"/>
              <a:t> </a:t>
            </a:r>
          </a:p>
          <a:p>
            <a:pPr>
              <a:defRPr/>
            </a:pPr>
            <a:r>
              <a:rPr lang="it-IT" sz="11200" dirty="0" smtClean="0"/>
              <a:t> </a:t>
            </a:r>
          </a:p>
          <a:p>
            <a:pPr>
              <a:defRPr/>
            </a:pPr>
            <a:r>
              <a:rPr lang="it-IT" sz="11200" dirty="0" smtClean="0"/>
              <a:t> </a:t>
            </a:r>
          </a:p>
          <a:p>
            <a:pPr>
              <a:defRPr/>
            </a:pPr>
            <a:endParaRPr lang="it-IT" sz="3200" dirty="0"/>
          </a:p>
        </p:txBody>
      </p:sp>
      <p:sp>
        <p:nvSpPr>
          <p:cNvPr id="5123" name="Segnaposto numero diapositiva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8D0D499F-ADB1-43CE-A269-C0DD8610C81F}" type="slidenum">
              <a:rPr lang="it-IT" altLang="it-IT">
                <a:solidFill>
                  <a:srgbClr val="000000"/>
                </a:solidFill>
                <a:latin typeface="Times New Roman" panose="02020603050405020304" pitchFamily="18" charset="0"/>
              </a:rPr>
              <a:pPr>
                <a:lnSpc>
                  <a:spcPct val="95000"/>
                </a:lnSpc>
              </a:pPr>
              <a:t>1</a:t>
            </a:fld>
            <a:endParaRPr lang="it-IT"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79403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80179389-91FA-4417-9CE1-FC17354B286E}" type="slidenum">
              <a:rPr lang="it-IT" altLang="it-IT">
                <a:solidFill>
                  <a:srgbClr val="000000"/>
                </a:solidFill>
                <a:latin typeface="Times New Roman" panose="02020603050405020304" pitchFamily="18" charset="0"/>
              </a:rPr>
              <a:pPr>
                <a:lnSpc>
                  <a:spcPct val="95000"/>
                </a:lnSpc>
              </a:pPr>
              <a:t>10</a:t>
            </a:fld>
            <a:endParaRPr lang="it-IT" altLang="it-IT">
              <a:solidFill>
                <a:srgbClr val="000000"/>
              </a:solidFill>
              <a:latin typeface="Times New Roman" panose="02020603050405020304" pitchFamily="18" charset="0"/>
            </a:endParaRPr>
          </a:p>
        </p:txBody>
      </p:sp>
      <p:sp>
        <p:nvSpPr>
          <p:cNvPr id="1741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txBox="1">
            <a:spLocks noGrp="1" noChangeArrowheads="1"/>
          </p:cNvSpPr>
          <p:nvPr>
            <p:ph type="body" idx="1"/>
          </p:nvPr>
        </p:nvSpPr>
        <p:spPr>
          <a:xfrm>
            <a:off x="755650" y="5078413"/>
            <a:ext cx="6048375" cy="472122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70963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C8293E64-32AE-4F4B-B069-C4298313FDF2}" type="slidenum">
              <a:rPr lang="it-IT" altLang="it-IT">
                <a:solidFill>
                  <a:srgbClr val="000000"/>
                </a:solidFill>
                <a:latin typeface="Times New Roman" panose="02020603050405020304" pitchFamily="18" charset="0"/>
              </a:rPr>
              <a:pPr>
                <a:lnSpc>
                  <a:spcPct val="95000"/>
                </a:lnSpc>
              </a:pPr>
              <a:t>11</a:t>
            </a:fld>
            <a:endParaRPr lang="it-IT" altLang="it-IT">
              <a:solidFill>
                <a:srgbClr val="000000"/>
              </a:solidFill>
              <a:latin typeface="Times New Roman" panose="02020603050405020304" pitchFamily="18" charset="0"/>
            </a:endParaRPr>
          </a:p>
        </p:txBody>
      </p:sp>
      <p:sp>
        <p:nvSpPr>
          <p:cNvPr id="1945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Rectangle 2"/>
          <p:cNvSpPr txBox="1">
            <a:spLocks noGrp="1" noChangeArrowheads="1"/>
          </p:cNvSpPr>
          <p:nvPr>
            <p:ph type="body" idx="1"/>
          </p:nvPr>
        </p:nvSpPr>
        <p:spPr>
          <a:xfrm>
            <a:off x="755650" y="5078413"/>
            <a:ext cx="6048375" cy="472122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879763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C8293E64-32AE-4F4B-B069-C4298313FDF2}" type="slidenum">
              <a:rPr lang="it-IT" altLang="it-IT">
                <a:solidFill>
                  <a:srgbClr val="000000"/>
                </a:solidFill>
                <a:latin typeface="Times New Roman" panose="02020603050405020304" pitchFamily="18" charset="0"/>
              </a:rPr>
              <a:pPr>
                <a:lnSpc>
                  <a:spcPct val="95000"/>
                </a:lnSpc>
              </a:pPr>
              <a:t>12</a:t>
            </a:fld>
            <a:endParaRPr lang="it-IT" altLang="it-IT">
              <a:solidFill>
                <a:srgbClr val="000000"/>
              </a:solidFill>
              <a:latin typeface="Times New Roman" panose="02020603050405020304" pitchFamily="18" charset="0"/>
            </a:endParaRPr>
          </a:p>
        </p:txBody>
      </p:sp>
      <p:sp>
        <p:nvSpPr>
          <p:cNvPr id="1945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Rectangle 2"/>
          <p:cNvSpPr txBox="1">
            <a:spLocks noGrp="1" noChangeArrowheads="1"/>
          </p:cNvSpPr>
          <p:nvPr>
            <p:ph type="body" idx="1"/>
          </p:nvPr>
        </p:nvSpPr>
        <p:spPr>
          <a:xfrm>
            <a:off x="755650" y="5078413"/>
            <a:ext cx="6048375" cy="472122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068309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5ECEB03C-4D0B-44F8-B349-4326DF046C4B}" type="slidenum">
              <a:rPr lang="it-IT" altLang="it-IT">
                <a:solidFill>
                  <a:srgbClr val="000000"/>
                </a:solidFill>
                <a:latin typeface="Times New Roman" panose="02020603050405020304" pitchFamily="18" charset="0"/>
              </a:rPr>
              <a:pPr>
                <a:lnSpc>
                  <a:spcPct val="95000"/>
                </a:lnSpc>
              </a:pPr>
              <a:t>13</a:t>
            </a:fld>
            <a:endParaRPr lang="it-IT" altLang="it-IT">
              <a:solidFill>
                <a:srgbClr val="000000"/>
              </a:solidFill>
              <a:latin typeface="Times New Roman" panose="02020603050405020304" pitchFamily="18" charset="0"/>
            </a:endParaRPr>
          </a:p>
        </p:txBody>
      </p:sp>
      <p:sp>
        <p:nvSpPr>
          <p:cNvPr id="2150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p:cNvSpPr txBox="1">
            <a:spLocks noGrp="1" noChangeArrowheads="1"/>
          </p:cNvSpPr>
          <p:nvPr>
            <p:ph type="body" idx="1"/>
          </p:nvPr>
        </p:nvSpPr>
        <p:spPr>
          <a:xfrm>
            <a:off x="755650" y="5078413"/>
            <a:ext cx="6048375" cy="472122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745462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E1C7CA43-58E4-4F1C-9AF2-A594C80B7223}" type="slidenum">
              <a:rPr lang="it-IT" altLang="it-IT"/>
              <a:pPr/>
              <a:t>15</a:t>
            </a:fld>
            <a:endParaRPr lang="it-IT" altLang="it-IT"/>
          </a:p>
        </p:txBody>
      </p:sp>
      <p:sp>
        <p:nvSpPr>
          <p:cNvPr id="1484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616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887B4016-A3C5-4DC5-9385-845BB0FF22DA}" type="slidenum">
              <a:rPr lang="it-IT" altLang="it-IT"/>
              <a:pPr/>
              <a:t>16</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39856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282EB798-4EB0-451D-A88C-24FF3FA99CCB}" type="slidenum">
              <a:rPr lang="it-IT" altLang="it-IT"/>
              <a:pPr/>
              <a:t>17</a:t>
            </a:fld>
            <a:endParaRPr lang="it-IT" altLang="it-IT"/>
          </a:p>
        </p:txBody>
      </p:sp>
      <p:sp>
        <p:nvSpPr>
          <p:cNvPr id="1515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0241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231B1DFA-786D-4CBB-A6BA-1359DDAB11AB}" type="slidenum">
              <a:rPr lang="it-IT" altLang="it-IT"/>
              <a:pPr/>
              <a:t>18</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04990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F471D24-D5B4-4E09-9F0C-51207F5BCE75}" type="slidenum">
              <a:rPr lang="it-IT" altLang="it-IT"/>
              <a:pPr/>
              <a:t>19</a:t>
            </a:fld>
            <a:endParaRPr lang="it-IT" altLang="it-IT"/>
          </a:p>
        </p:txBody>
      </p:sp>
      <p:sp>
        <p:nvSpPr>
          <p:cNvPr id="1525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2852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E3A98D9C-9EFD-451F-9409-23DC4EDF4989}" type="slidenum">
              <a:rPr lang="it-IT" altLang="it-IT"/>
              <a:pPr/>
              <a:t>20</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1395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6"/>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14C57E8-AF4F-4400-9947-E4518B05F1C9}" type="slidenum">
              <a:rPr lang="it-IT" altLang="it-IT" sz="1400">
                <a:solidFill>
                  <a:schemeClr val="tx1"/>
                </a:solidFill>
                <a:ea typeface="Arial Unicode MS" panose="020B0604020202020204" pitchFamily="34" charset="-128"/>
                <a:cs typeface="Tahoma" panose="020B0604030504040204" pitchFamily="34" charset="0"/>
              </a:rPr>
              <a:pPr>
                <a:spcBef>
                  <a:spcPct val="0"/>
                </a:spcBef>
              </a:pPr>
              <a:t>2</a:t>
            </a:fld>
            <a:endParaRPr lang="it-IT" altLang="it-IT" sz="1400">
              <a:solidFill>
                <a:schemeClr val="tx1"/>
              </a:solidFill>
              <a:ea typeface="Arial Unicode MS" panose="020B0604020202020204" pitchFamily="34" charset="-128"/>
              <a:cs typeface="Tahoma" panose="020B0604030504040204" pitchFamily="34" charset="0"/>
            </a:endParaRPr>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ln>
        </p:spPr>
      </p:sp>
      <p:sp>
        <p:nvSpPr>
          <p:cNvPr id="7172" name="Segnaposto note 2"/>
          <p:cNvSpPr>
            <a:spLocks noGrp="1"/>
          </p:cNvSpPr>
          <p:nvPr>
            <p:ph type="body" sz="quarter"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ct val="0"/>
              </a:spcBef>
            </a:pPr>
            <a:endParaRPr lang="it-IT" altLang="it-IT" smtClean="0">
              <a:latin typeface="Arial" panose="020B0604020202020204" pitchFamily="34" charset="0"/>
              <a:ea typeface="Microsoft YaHei" panose="020B0503020204020204" pitchFamily="34" charset="-122"/>
              <a:cs typeface="Mangal" panose="02040503050203030202" pitchFamily="18" charset="0"/>
            </a:endParaRPr>
          </a:p>
        </p:txBody>
      </p:sp>
    </p:spTree>
    <p:extLst>
      <p:ext uri="{BB962C8B-B14F-4D97-AF65-F5344CB8AC3E}">
        <p14:creationId xmlns:p14="http://schemas.microsoft.com/office/powerpoint/2010/main" val="258291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8001A94C-B717-45F3-AEA4-A00D20416B53}" type="slidenum">
              <a:rPr lang="it-IT" altLang="it-IT"/>
              <a:pPr/>
              <a:t>21</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207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BC672280-3C25-4014-ADBB-76580D02FA7A}" type="slidenum">
              <a:rPr lang="it-IT" altLang="it-IT"/>
              <a:pPr/>
              <a:t>22</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7894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FBB53CDF-CADF-4814-A017-E47BAD01BF0D}" type="slidenum">
              <a:rPr lang="it-IT" altLang="it-IT"/>
              <a:pPr/>
              <a:t>23</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00329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87002AE4-CB24-40B7-BC67-797066F9701E}" type="slidenum">
              <a:rPr lang="it-IT" altLang="it-IT"/>
              <a:pPr/>
              <a:t>24</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45475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7BACB4D7-78B2-4DC5-8221-1A64CC823691}" type="slidenum">
              <a:rPr lang="it-IT" altLang="it-IT"/>
              <a:pPr/>
              <a:t>25</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81766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FF071246-4C27-4CCA-92EA-7E09B56F034B}" type="slidenum">
              <a:rPr lang="it-IT" altLang="it-IT"/>
              <a:pPr/>
              <a:t>26</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2049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C650EFF-4E9B-4C5B-8D1F-60D3439FF939}" type="slidenum">
              <a:rPr lang="it-IT" altLang="it-IT"/>
              <a:pPr/>
              <a:t>27</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21891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054F960F-847D-478F-BE6F-C2D498F718BB}" type="slidenum">
              <a:rPr lang="it-IT" altLang="it-IT"/>
              <a:pPr/>
              <a:t>28</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85760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A81E9C7F-9996-422A-AD0A-BBB6A05EE9EC}" type="slidenum">
              <a:rPr lang="it-IT" altLang="it-IT">
                <a:solidFill>
                  <a:srgbClr val="000000"/>
                </a:solidFill>
                <a:latin typeface="Times New Roman" panose="02020603050405020304" pitchFamily="18" charset="0"/>
              </a:rPr>
              <a:pPr>
                <a:lnSpc>
                  <a:spcPct val="95000"/>
                </a:lnSpc>
              </a:pPr>
              <a:t>30</a:t>
            </a:fld>
            <a:endParaRPr lang="it-IT" altLang="it-IT">
              <a:solidFill>
                <a:srgbClr val="000000"/>
              </a:solidFill>
              <a:latin typeface="Times New Roman" panose="02020603050405020304" pitchFamily="18" charset="0"/>
            </a:endParaRPr>
          </a:p>
        </p:txBody>
      </p:sp>
      <p:sp>
        <p:nvSpPr>
          <p:cNvPr id="38915"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678480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9C9EA3C5-8DED-4775-8AC3-89C4014FE24D}" type="slidenum">
              <a:rPr lang="it-IT" altLang="it-IT">
                <a:solidFill>
                  <a:srgbClr val="000000"/>
                </a:solidFill>
                <a:latin typeface="Times New Roman" panose="02020603050405020304" pitchFamily="18" charset="0"/>
              </a:rPr>
              <a:pPr>
                <a:lnSpc>
                  <a:spcPct val="95000"/>
                </a:lnSpc>
              </a:pPr>
              <a:t>31</a:t>
            </a:fld>
            <a:endParaRPr lang="it-IT" altLang="it-IT">
              <a:solidFill>
                <a:srgbClr val="000000"/>
              </a:solidFill>
              <a:latin typeface="Times New Roman" panose="02020603050405020304" pitchFamily="18" charset="0"/>
            </a:endParaRPr>
          </a:p>
        </p:txBody>
      </p:sp>
      <p:sp>
        <p:nvSpPr>
          <p:cNvPr id="5222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33955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DCC88AFC-8FB7-4709-948F-9FC637005CD7}" type="slidenum">
              <a:rPr lang="it-IT" altLang="it-IT"/>
              <a:pPr/>
              <a:t>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85749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D6314F3A-2995-4366-A303-C7FF87776B95}" type="slidenum">
              <a:rPr lang="it-IT" altLang="it-IT">
                <a:solidFill>
                  <a:srgbClr val="000000"/>
                </a:solidFill>
                <a:latin typeface="Times New Roman" panose="02020603050405020304" pitchFamily="18" charset="0"/>
              </a:rPr>
              <a:pPr>
                <a:lnSpc>
                  <a:spcPct val="95000"/>
                </a:lnSpc>
              </a:pPr>
              <a:t>32</a:t>
            </a:fld>
            <a:endParaRPr lang="it-IT" altLang="it-IT">
              <a:solidFill>
                <a:srgbClr val="000000"/>
              </a:solidFill>
              <a:latin typeface="Times New Roman" panose="02020603050405020304" pitchFamily="18" charset="0"/>
            </a:endParaRPr>
          </a:p>
        </p:txBody>
      </p:sp>
      <p:sp>
        <p:nvSpPr>
          <p:cNvPr id="54275"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814804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1C08E760-1F63-44E8-AB21-CFC870B56722}" type="slidenum">
              <a:rPr lang="it-IT" altLang="it-IT">
                <a:solidFill>
                  <a:srgbClr val="000000"/>
                </a:solidFill>
                <a:latin typeface="Times New Roman" panose="02020603050405020304" pitchFamily="18" charset="0"/>
              </a:rPr>
              <a:pPr>
                <a:lnSpc>
                  <a:spcPct val="95000"/>
                </a:lnSpc>
              </a:pPr>
              <a:t>33</a:t>
            </a:fld>
            <a:endParaRPr lang="it-IT" altLang="it-IT">
              <a:solidFill>
                <a:srgbClr val="000000"/>
              </a:solidFill>
              <a:latin typeface="Times New Roman" panose="02020603050405020304" pitchFamily="18" charset="0"/>
            </a:endParaRPr>
          </a:p>
        </p:txBody>
      </p:sp>
      <p:sp>
        <p:nvSpPr>
          <p:cNvPr id="5632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380650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5F54D2E4-2BA0-47D4-B8DC-00D9BEF46229}" type="slidenum">
              <a:rPr lang="it-IT" altLang="it-IT">
                <a:solidFill>
                  <a:srgbClr val="000000"/>
                </a:solidFill>
                <a:latin typeface="Times New Roman" panose="02020603050405020304" pitchFamily="18" charset="0"/>
              </a:rPr>
              <a:pPr>
                <a:lnSpc>
                  <a:spcPct val="95000"/>
                </a:lnSpc>
              </a:pPr>
              <a:t>34</a:t>
            </a:fld>
            <a:endParaRPr lang="it-IT" altLang="it-IT">
              <a:solidFill>
                <a:srgbClr val="000000"/>
              </a:solidFill>
              <a:latin typeface="Times New Roman" panose="02020603050405020304" pitchFamily="18" charset="0"/>
            </a:endParaRPr>
          </a:p>
        </p:txBody>
      </p:sp>
      <p:sp>
        <p:nvSpPr>
          <p:cNvPr id="4096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748243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7FF95C1A-C030-46D6-9C31-BF97DC6880DB}" type="slidenum">
              <a:rPr lang="it-IT" altLang="it-IT">
                <a:solidFill>
                  <a:srgbClr val="000000"/>
                </a:solidFill>
                <a:latin typeface="Times New Roman" panose="02020603050405020304" pitchFamily="18" charset="0"/>
              </a:rPr>
              <a:pPr>
                <a:lnSpc>
                  <a:spcPct val="95000"/>
                </a:lnSpc>
              </a:pPr>
              <a:t>35</a:t>
            </a:fld>
            <a:endParaRPr lang="it-IT" altLang="it-IT">
              <a:solidFill>
                <a:srgbClr val="000000"/>
              </a:solidFill>
              <a:latin typeface="Times New Roman" panose="02020603050405020304" pitchFamily="18" charset="0"/>
            </a:endParaRPr>
          </a:p>
        </p:txBody>
      </p:sp>
      <p:sp>
        <p:nvSpPr>
          <p:cNvPr id="5017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084028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74E1C784-8E8A-4C56-BEC7-115486EB4BBF}" type="slidenum">
              <a:rPr lang="it-IT" altLang="it-IT">
                <a:solidFill>
                  <a:srgbClr val="000000"/>
                </a:solidFill>
                <a:latin typeface="Times New Roman" panose="02020603050405020304" pitchFamily="18" charset="0"/>
              </a:rPr>
              <a:pPr>
                <a:lnSpc>
                  <a:spcPct val="95000"/>
                </a:lnSpc>
              </a:pPr>
              <a:t>36</a:t>
            </a:fld>
            <a:endParaRPr lang="it-IT" altLang="it-IT">
              <a:solidFill>
                <a:srgbClr val="000000"/>
              </a:solidFill>
              <a:latin typeface="Times New Roman" panose="02020603050405020304" pitchFamily="18" charset="0"/>
            </a:endParaRPr>
          </a:p>
        </p:txBody>
      </p:sp>
      <p:sp>
        <p:nvSpPr>
          <p:cNvPr id="4301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629466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70133DE1-2788-4B10-BD4F-D2990E98918D}" type="slidenum">
              <a:rPr lang="it-IT" altLang="it-IT">
                <a:solidFill>
                  <a:srgbClr val="000000"/>
                </a:solidFill>
                <a:latin typeface="Times New Roman" panose="02020603050405020304" pitchFamily="18" charset="0"/>
              </a:rPr>
              <a:pPr>
                <a:lnSpc>
                  <a:spcPct val="95000"/>
                </a:lnSpc>
              </a:pPr>
              <a:t>37</a:t>
            </a:fld>
            <a:endParaRPr lang="it-IT" altLang="it-IT">
              <a:solidFill>
                <a:srgbClr val="000000"/>
              </a:solidFill>
              <a:latin typeface="Times New Roman" panose="02020603050405020304" pitchFamily="18" charset="0"/>
            </a:endParaRPr>
          </a:p>
        </p:txBody>
      </p:sp>
      <p:sp>
        <p:nvSpPr>
          <p:cNvPr id="6041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766628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FE7684A8-1F1A-488D-97FD-31F62EC0263D}" type="slidenum">
              <a:rPr lang="it-IT" altLang="it-IT">
                <a:solidFill>
                  <a:srgbClr val="000000"/>
                </a:solidFill>
                <a:latin typeface="Times New Roman" panose="02020603050405020304" pitchFamily="18" charset="0"/>
              </a:rPr>
              <a:pPr>
                <a:lnSpc>
                  <a:spcPct val="95000"/>
                </a:lnSpc>
              </a:pPr>
              <a:t>38</a:t>
            </a:fld>
            <a:endParaRPr lang="it-IT" altLang="it-IT">
              <a:solidFill>
                <a:srgbClr val="000000"/>
              </a:solidFill>
              <a:latin typeface="Times New Roman" panose="02020603050405020304" pitchFamily="18" charset="0"/>
            </a:endParaRPr>
          </a:p>
        </p:txBody>
      </p:sp>
      <p:sp>
        <p:nvSpPr>
          <p:cNvPr id="5837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061164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3B85E649-9454-45B6-B08D-4DAB5C3FA4AD}" type="slidenum">
              <a:rPr lang="it-IT" altLang="it-IT">
                <a:solidFill>
                  <a:srgbClr val="000000"/>
                </a:solidFill>
                <a:latin typeface="Times New Roman" panose="02020603050405020304" pitchFamily="18" charset="0"/>
              </a:rPr>
              <a:pPr>
                <a:lnSpc>
                  <a:spcPct val="95000"/>
                </a:lnSpc>
              </a:pPr>
              <a:t>39</a:t>
            </a:fld>
            <a:endParaRPr lang="it-IT" altLang="it-IT">
              <a:solidFill>
                <a:srgbClr val="000000"/>
              </a:solidFill>
              <a:latin typeface="Times New Roman" panose="02020603050405020304" pitchFamily="18" charset="0"/>
            </a:endParaRPr>
          </a:p>
        </p:txBody>
      </p:sp>
      <p:sp>
        <p:nvSpPr>
          <p:cNvPr id="6246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992590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427918F7-B611-4DCD-96B2-5E3A2D0511BA}" type="slidenum">
              <a:rPr lang="it-IT" altLang="it-IT">
                <a:solidFill>
                  <a:srgbClr val="000000"/>
                </a:solidFill>
                <a:latin typeface="Times New Roman" panose="02020603050405020304" pitchFamily="18" charset="0"/>
              </a:rPr>
              <a:pPr>
                <a:lnSpc>
                  <a:spcPct val="95000"/>
                </a:lnSpc>
              </a:pPr>
              <a:t>40</a:t>
            </a:fld>
            <a:endParaRPr lang="it-IT" altLang="it-IT">
              <a:solidFill>
                <a:srgbClr val="000000"/>
              </a:solidFill>
              <a:latin typeface="Times New Roman" panose="02020603050405020304" pitchFamily="18" charset="0"/>
            </a:endParaRPr>
          </a:p>
        </p:txBody>
      </p:sp>
      <p:sp>
        <p:nvSpPr>
          <p:cNvPr id="64515"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169886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4FE85CD5-CA9F-4CD4-8E0A-A837D050E8B2}" type="slidenum">
              <a:rPr lang="it-IT" altLang="it-IT">
                <a:solidFill>
                  <a:srgbClr val="000000"/>
                </a:solidFill>
                <a:latin typeface="Times New Roman" panose="02020603050405020304" pitchFamily="18" charset="0"/>
              </a:rPr>
              <a:pPr>
                <a:lnSpc>
                  <a:spcPct val="95000"/>
                </a:lnSpc>
              </a:pPr>
              <a:t>41</a:t>
            </a:fld>
            <a:endParaRPr lang="it-IT" altLang="it-IT">
              <a:solidFill>
                <a:srgbClr val="000000"/>
              </a:solidFill>
              <a:latin typeface="Times New Roman" panose="02020603050405020304" pitchFamily="18" charset="0"/>
            </a:endParaRPr>
          </a:p>
        </p:txBody>
      </p:sp>
      <p:sp>
        <p:nvSpPr>
          <p:cNvPr id="6656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92414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888A648E-D6F2-4B08-B770-497386109482}" type="slidenum">
              <a:rPr lang="it-IT" altLang="it-IT"/>
              <a:pPr/>
              <a:t>4</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68936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D93A47C6-1C86-48B4-84E4-55C0A7EE5ADB}" type="slidenum">
              <a:rPr lang="it-IT" altLang="it-IT">
                <a:solidFill>
                  <a:srgbClr val="000000"/>
                </a:solidFill>
                <a:latin typeface="Times New Roman" panose="02020603050405020304" pitchFamily="18" charset="0"/>
              </a:rPr>
              <a:pPr>
                <a:lnSpc>
                  <a:spcPct val="95000"/>
                </a:lnSpc>
              </a:pPr>
              <a:t>42</a:t>
            </a:fld>
            <a:endParaRPr lang="it-IT" altLang="it-IT">
              <a:solidFill>
                <a:srgbClr val="000000"/>
              </a:solidFill>
              <a:latin typeface="Times New Roman" panose="02020603050405020304" pitchFamily="18" charset="0"/>
            </a:endParaRPr>
          </a:p>
        </p:txBody>
      </p:sp>
      <p:sp>
        <p:nvSpPr>
          <p:cNvPr id="6861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562259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9223E318-3D7E-4205-819D-6D9D36022DA1}" type="slidenum">
              <a:rPr lang="it-IT" altLang="it-IT">
                <a:solidFill>
                  <a:srgbClr val="000000"/>
                </a:solidFill>
                <a:latin typeface="Times New Roman" panose="02020603050405020304" pitchFamily="18" charset="0"/>
              </a:rPr>
              <a:pPr>
                <a:lnSpc>
                  <a:spcPct val="95000"/>
                </a:lnSpc>
              </a:pPr>
              <a:t>43</a:t>
            </a:fld>
            <a:endParaRPr lang="it-IT" altLang="it-IT">
              <a:solidFill>
                <a:srgbClr val="000000"/>
              </a:solidFill>
              <a:latin typeface="Times New Roman" panose="02020603050405020304" pitchFamily="18" charset="0"/>
            </a:endParaRPr>
          </a:p>
        </p:txBody>
      </p:sp>
      <p:sp>
        <p:nvSpPr>
          <p:cNvPr id="7065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0"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4054669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6ADEFF1D-9B43-444A-BEE2-4A34088C7B7C}" type="slidenum">
              <a:rPr lang="it-IT" altLang="it-IT">
                <a:solidFill>
                  <a:srgbClr val="000000"/>
                </a:solidFill>
                <a:latin typeface="Times New Roman" panose="02020603050405020304" pitchFamily="18" charset="0"/>
              </a:rPr>
              <a:pPr>
                <a:lnSpc>
                  <a:spcPct val="95000"/>
                </a:lnSpc>
              </a:pPr>
              <a:t>44</a:t>
            </a:fld>
            <a:endParaRPr lang="it-IT" altLang="it-IT">
              <a:solidFill>
                <a:srgbClr val="000000"/>
              </a:solidFill>
              <a:latin typeface="Times New Roman" panose="02020603050405020304" pitchFamily="18" charset="0"/>
            </a:endParaRPr>
          </a:p>
        </p:txBody>
      </p:sp>
      <p:sp>
        <p:nvSpPr>
          <p:cNvPr id="7270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8"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01573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45CBDDC2-E129-4CCB-91EA-178DC0B4D344}" type="slidenum">
              <a:rPr lang="it-IT" altLang="it-IT">
                <a:solidFill>
                  <a:srgbClr val="000000"/>
                </a:solidFill>
                <a:latin typeface="Times New Roman" panose="02020603050405020304" pitchFamily="18" charset="0"/>
              </a:rPr>
              <a:pPr>
                <a:lnSpc>
                  <a:spcPct val="95000"/>
                </a:lnSpc>
              </a:pPr>
              <a:t>45</a:t>
            </a:fld>
            <a:endParaRPr lang="it-IT" altLang="it-IT">
              <a:solidFill>
                <a:srgbClr val="000000"/>
              </a:solidFill>
              <a:latin typeface="Times New Roman" panose="02020603050405020304" pitchFamily="18" charset="0"/>
            </a:endParaRPr>
          </a:p>
        </p:txBody>
      </p:sp>
      <p:sp>
        <p:nvSpPr>
          <p:cNvPr id="74755"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142985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E3D8035F-86F0-40B3-9A4A-CE5D5B405F26}" type="slidenum">
              <a:rPr lang="it-IT" altLang="it-IT">
                <a:solidFill>
                  <a:srgbClr val="000000"/>
                </a:solidFill>
                <a:latin typeface="Times New Roman" panose="02020603050405020304" pitchFamily="18" charset="0"/>
              </a:rPr>
              <a:pPr>
                <a:lnSpc>
                  <a:spcPct val="95000"/>
                </a:lnSpc>
              </a:pPr>
              <a:t>46</a:t>
            </a:fld>
            <a:endParaRPr lang="it-IT" altLang="it-IT">
              <a:solidFill>
                <a:srgbClr val="000000"/>
              </a:solidFill>
              <a:latin typeface="Times New Roman" panose="02020603050405020304" pitchFamily="18" charset="0"/>
            </a:endParaRPr>
          </a:p>
        </p:txBody>
      </p:sp>
      <p:sp>
        <p:nvSpPr>
          <p:cNvPr id="7680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4"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358165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AE11BF64-6766-43CD-A8FC-F2045E37F18F}" type="slidenum">
              <a:rPr lang="it-IT" altLang="it-IT">
                <a:solidFill>
                  <a:srgbClr val="000000"/>
                </a:solidFill>
                <a:latin typeface="Times New Roman" panose="02020603050405020304" pitchFamily="18" charset="0"/>
              </a:rPr>
              <a:pPr>
                <a:lnSpc>
                  <a:spcPct val="95000"/>
                </a:lnSpc>
              </a:pPr>
              <a:t>47</a:t>
            </a:fld>
            <a:endParaRPr lang="it-IT" altLang="it-IT">
              <a:solidFill>
                <a:srgbClr val="000000"/>
              </a:solidFill>
              <a:latin typeface="Times New Roman" panose="02020603050405020304" pitchFamily="18" charset="0"/>
            </a:endParaRPr>
          </a:p>
        </p:txBody>
      </p:sp>
      <p:sp>
        <p:nvSpPr>
          <p:cNvPr id="7885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302140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40DD7BA9-796C-48D8-86E2-3AC9F317FA40}" type="slidenum">
              <a:rPr lang="it-IT" altLang="it-IT">
                <a:solidFill>
                  <a:srgbClr val="000000"/>
                </a:solidFill>
                <a:latin typeface="Times New Roman" panose="02020603050405020304" pitchFamily="18" charset="0"/>
              </a:rPr>
              <a:pPr>
                <a:lnSpc>
                  <a:spcPct val="95000"/>
                </a:lnSpc>
              </a:pPr>
              <a:t>48</a:t>
            </a:fld>
            <a:endParaRPr lang="it-IT" altLang="it-IT">
              <a:solidFill>
                <a:srgbClr val="000000"/>
              </a:solidFill>
              <a:latin typeface="Times New Roman" panose="02020603050405020304" pitchFamily="18" charset="0"/>
            </a:endParaRPr>
          </a:p>
        </p:txBody>
      </p:sp>
      <p:sp>
        <p:nvSpPr>
          <p:cNvPr id="8089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4144256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54D88AA3-3F9A-4EAF-A9EA-A37F84D30C2A}" type="slidenum">
              <a:rPr lang="it-IT" altLang="it-IT">
                <a:solidFill>
                  <a:srgbClr val="000000"/>
                </a:solidFill>
                <a:latin typeface="Times New Roman" panose="02020603050405020304" pitchFamily="18" charset="0"/>
              </a:rPr>
              <a:pPr>
                <a:lnSpc>
                  <a:spcPct val="95000"/>
                </a:lnSpc>
              </a:pPr>
              <a:t>49</a:t>
            </a:fld>
            <a:endParaRPr lang="it-IT" altLang="it-IT">
              <a:solidFill>
                <a:srgbClr val="000000"/>
              </a:solidFill>
              <a:latin typeface="Times New Roman" panose="02020603050405020304" pitchFamily="18" charset="0"/>
            </a:endParaRPr>
          </a:p>
        </p:txBody>
      </p:sp>
      <p:sp>
        <p:nvSpPr>
          <p:cNvPr id="8294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616033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9D0D59D1-94F3-4DFA-8BD4-028E141B9558}" type="slidenum">
              <a:rPr lang="it-IT" altLang="it-IT">
                <a:solidFill>
                  <a:srgbClr val="000000"/>
                </a:solidFill>
                <a:latin typeface="Times New Roman" panose="02020603050405020304" pitchFamily="18" charset="0"/>
              </a:rPr>
              <a:pPr>
                <a:lnSpc>
                  <a:spcPct val="95000"/>
                </a:lnSpc>
              </a:pPr>
              <a:t>50</a:t>
            </a:fld>
            <a:endParaRPr lang="it-IT" altLang="it-IT">
              <a:solidFill>
                <a:srgbClr val="000000"/>
              </a:solidFill>
              <a:latin typeface="Times New Roman" panose="02020603050405020304" pitchFamily="18" charset="0"/>
            </a:endParaRPr>
          </a:p>
        </p:txBody>
      </p:sp>
      <p:sp>
        <p:nvSpPr>
          <p:cNvPr id="84995"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857975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F068E4EF-5920-4986-9549-BCF0E1428899}" type="slidenum">
              <a:rPr lang="it-IT" altLang="it-IT">
                <a:solidFill>
                  <a:srgbClr val="000000"/>
                </a:solidFill>
                <a:latin typeface="Times New Roman" panose="02020603050405020304" pitchFamily="18" charset="0"/>
              </a:rPr>
              <a:pPr>
                <a:lnSpc>
                  <a:spcPct val="95000"/>
                </a:lnSpc>
              </a:pPr>
              <a:t>51</a:t>
            </a:fld>
            <a:endParaRPr lang="it-IT" altLang="it-IT">
              <a:solidFill>
                <a:srgbClr val="000000"/>
              </a:solidFill>
              <a:latin typeface="Times New Roman" panose="02020603050405020304" pitchFamily="18" charset="0"/>
            </a:endParaRPr>
          </a:p>
        </p:txBody>
      </p:sp>
      <p:sp>
        <p:nvSpPr>
          <p:cNvPr id="8704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4"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98268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ote 2"/>
          <p:cNvSpPr>
            <a:spLocks noGrp="1"/>
          </p:cNvSpPr>
          <p:nvPr>
            <p:ph type="body" idx="1"/>
          </p:nvPr>
        </p:nvSpPr>
        <p:spPr>
          <a:xfrm>
            <a:off x="0" y="0"/>
            <a:ext cx="6858000" cy="9144000"/>
          </a:xfrm>
          <a:ln>
            <a:solidFill>
              <a:schemeClr val="accent1"/>
            </a:solidFill>
          </a:ln>
        </p:spPr>
        <p:txBody>
          <a:bodyPr>
            <a:normAutofit fontScale="25000" lnSpcReduction="20000"/>
          </a:bodyPr>
          <a:lstStyle/>
          <a:p>
            <a:pPr algn="ctr">
              <a:defRPr/>
            </a:pPr>
            <a:r>
              <a:rPr lang="it-IT" sz="11400" dirty="0" smtClean="0">
                <a:solidFill>
                  <a:schemeClr val="accent6">
                    <a:lumMod val="75000"/>
                  </a:schemeClr>
                </a:solidFill>
              </a:rPr>
              <a:t>PROGETTO EXPO 2015</a:t>
            </a:r>
          </a:p>
          <a:p>
            <a:pPr>
              <a:defRPr/>
            </a:pPr>
            <a:endParaRPr lang="it-IT" sz="3200" dirty="0"/>
          </a:p>
          <a:p>
            <a:pPr>
              <a:defRPr/>
            </a:pPr>
            <a:endParaRPr lang="it-IT" sz="3200" dirty="0" smtClean="0"/>
          </a:p>
          <a:p>
            <a:pPr>
              <a:defRPr/>
            </a:pPr>
            <a:endParaRPr lang="it-IT" sz="3200" dirty="0" smtClean="0"/>
          </a:p>
          <a:p>
            <a:pPr>
              <a:defRPr/>
            </a:pPr>
            <a:r>
              <a:rPr lang="it-IT" sz="11200" dirty="0" err="1" smtClean="0"/>
              <a:t>etali</a:t>
            </a:r>
            <a:r>
              <a:rPr lang="it-IT" sz="11200" dirty="0" smtClean="0"/>
              <a:t>, dipendono economicamente e culturalmente 600 milioni di persone, circa un decimo della popolazione mondiale. Gli ecosistemi dei piccoli Stati isola e la loro biodiversità sono particolarmente sensibili: le barriere coralline sono minacciate dalla pesca non sostenibile e del turismo; l'inquinamento, i disastri naturali, la </a:t>
            </a:r>
            <a:r>
              <a:rPr lang="it-IT" sz="11200" dirty="0" err="1" smtClean="0"/>
              <a:t>ridu</a:t>
            </a:r>
            <a:r>
              <a:rPr lang="it-IT" sz="9600" dirty="0" err="1" smtClean="0"/>
              <a:t>Il</a:t>
            </a:r>
            <a:r>
              <a:rPr lang="it-IT" sz="9600" dirty="0" smtClean="0"/>
              <a:t> 22 maggio è la Giornata mondiale della Biodiversità. È un tema che riguarda tutti, molto da vicino. Comprende la vita in tutte le sue forme: l’acqua che beviamo, il cibo di cui ci nutriamo, le piante che coltiviamo, gli esseri viventi che ci circondano. La Giornata mondiale della Biodiversità richiama l’importanza di tutelare la straordinaria ricchezza costituita da tutte le specie viventi sulla Terra. La Giornata è stata proclamata nel 2000 dall’Assemblea Generale delle Nazioni Unite per celebrare l’adozione della Convenzione sulla Diversità Biologica firmata a Nairobi, in Kenya, nel 1992, con l’obiettivo di tutelare la diversità biologica del Pianeta. Da lì in poi si celebra ogni anno il 22 maggio, con un tema su cui incentrare manifestazioni e convegni.</a:t>
            </a:r>
          </a:p>
          <a:p>
            <a:pPr>
              <a:defRPr/>
            </a:pPr>
            <a:r>
              <a:rPr lang="it-IT" sz="9600" dirty="0" smtClean="0"/>
              <a:t> </a:t>
            </a:r>
          </a:p>
          <a:p>
            <a:pPr>
              <a:defRPr/>
            </a:pPr>
            <a:r>
              <a:rPr lang="it-IT" sz="9600" dirty="0" smtClean="0"/>
              <a:t>La Giornata di oggi è dedicata alle loro tesoro naturale, per agganciarsi ai piccoli </a:t>
            </a:r>
            <a:r>
              <a:rPr lang="it-IT" sz="9600" dirty="0" err="1" smtClean="0"/>
              <a:t>Stisole</a:t>
            </a:r>
            <a:r>
              <a:rPr lang="it-IT" sz="9600" dirty="0" smtClean="0"/>
              <a:t> e al </a:t>
            </a:r>
            <a:r>
              <a:rPr lang="it-IT" sz="9600" dirty="0" err="1" smtClean="0"/>
              <a:t>ati</a:t>
            </a:r>
            <a:r>
              <a:rPr lang="it-IT" sz="9600" dirty="0" smtClean="0"/>
              <a:t> isola a cui l’ ONU ha dedicato il 2014. Dagli ecosistemi delle isole e delle aree marine che li circondano, che comprendono specie endemiche animali e </a:t>
            </a:r>
            <a:r>
              <a:rPr lang="it-IT" sz="9600" dirty="0" err="1" smtClean="0"/>
              <a:t>veg</a:t>
            </a:r>
            <a:r>
              <a:rPr lang="it-IT" sz="11200" dirty="0" err="1" smtClean="0"/>
              <a:t>zione</a:t>
            </a:r>
            <a:r>
              <a:rPr lang="it-IT" sz="11200" dirty="0" smtClean="0"/>
              <a:t> delle mangrovie e delle zone umide si traducono in perdita di importanti aree; il </a:t>
            </a:r>
            <a:r>
              <a:rPr lang="it-IT" sz="11200" dirty="0" err="1" smtClean="0"/>
              <a:t>sovrasfruttamento</a:t>
            </a:r>
            <a:r>
              <a:rPr lang="it-IT" sz="11200" dirty="0" smtClean="0"/>
              <a:t> ittico </a:t>
            </a:r>
            <a:r>
              <a:rPr lang="it-IT" sz="11200" dirty="0" err="1" smtClean="0"/>
              <a:t>rapprellsenta</a:t>
            </a:r>
            <a:r>
              <a:rPr lang="it-IT" sz="11200" dirty="0" smtClean="0"/>
              <a:t> un grande pericolo per i mammiferi marini, le tartarughe, gli uccelli e i pesci, oltre che per le economie locali.</a:t>
            </a:r>
            <a:br>
              <a:rPr lang="it-IT" sz="11200" dirty="0" smtClean="0"/>
            </a:br>
            <a:r>
              <a:rPr lang="it-IT" sz="11200" dirty="0" smtClean="0"/>
              <a:t/>
            </a:r>
            <a:br>
              <a:rPr lang="it-IT" sz="11200" dirty="0" smtClean="0"/>
            </a:br>
            <a:r>
              <a:rPr lang="it-IT" sz="11200" dirty="0" smtClean="0"/>
              <a:t>La biodiversità ed Expo Milano 2015</a:t>
            </a:r>
          </a:p>
          <a:p>
            <a:pPr>
              <a:defRPr/>
            </a:pPr>
            <a:r>
              <a:rPr lang="it-IT" sz="11200" dirty="0" smtClean="0"/>
              <a:t> </a:t>
            </a:r>
          </a:p>
          <a:p>
            <a:pPr>
              <a:defRPr/>
            </a:pPr>
            <a:r>
              <a:rPr lang="it-IT" sz="11200" dirty="0" smtClean="0"/>
              <a:t>Expo Milano 2015 vuole essere un’occasione per diffondere consapevolezza sull’importanza della biodiversità. I partecipanti declinano il Tema Nutrire il Pianeta, Energia per la Vita , con attenzione alle risorse nazionali, ai terreni, agli ecosistemi in chiave sostenibile e rispettosa dell’ambiente. Una delle cinque Aree Tematiche  dell’evento, il Parco della Biodiversità , sarà dedicata proprio alla rappresentazione delle specie e alla diffusione di diverse colture nel mondo attraverso una mostra della storia dell’agricoltura.</a:t>
            </a:r>
          </a:p>
          <a:p>
            <a:pPr>
              <a:defRPr/>
            </a:pPr>
            <a:r>
              <a:rPr lang="it-IT" sz="11200" dirty="0" smtClean="0"/>
              <a:t> </a:t>
            </a:r>
          </a:p>
          <a:p>
            <a:pPr>
              <a:defRPr/>
            </a:pPr>
            <a:r>
              <a:rPr lang="it-IT" sz="11200" dirty="0" smtClean="0"/>
              <a:t>Uno dei nove Cluster , denominato Isole Mare e Cibo , è collegato al tema della Giornata di quest’anno: le isole del Pacifico, quelle dell'Oceano Indiano occidentale e quelle della regione dei Caraibi sono molto vulnerabili a tutti i fattori che possono ridurre le superfici produttive, dai cambiamenti climatici alle inondazioni, dall’erosione costiera agli eventi meteorologici estremi. L’attenzione loro dedicata da Expo Milano 2015 sarà un contributo alla diffusione di consapevolezza e di scambio di informazioni e di conoscenze per affrontare queste sfide.</a:t>
            </a:r>
          </a:p>
          <a:p>
            <a:pPr>
              <a:defRPr/>
            </a:pPr>
            <a:r>
              <a:rPr lang="it-IT" sz="11200" dirty="0" smtClean="0"/>
              <a:t> </a:t>
            </a:r>
          </a:p>
          <a:p>
            <a:pPr>
              <a:defRPr/>
            </a:pPr>
            <a:r>
              <a:rPr lang="it-IT" sz="11200" dirty="0" smtClean="0"/>
              <a:t> </a:t>
            </a:r>
          </a:p>
          <a:p>
            <a:pPr>
              <a:defRPr/>
            </a:pPr>
            <a:r>
              <a:rPr lang="it-IT" sz="11200" dirty="0" smtClean="0"/>
              <a:t> </a:t>
            </a:r>
          </a:p>
          <a:p>
            <a:pPr>
              <a:defRPr/>
            </a:pPr>
            <a:endParaRPr lang="it-IT" sz="3200" dirty="0"/>
          </a:p>
        </p:txBody>
      </p:sp>
      <p:sp>
        <p:nvSpPr>
          <p:cNvPr id="9219" name="Segnaposto numero diapositiva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6FAB9649-3995-41EF-B309-7E324336B898}" type="slidenum">
              <a:rPr lang="it-IT" altLang="it-IT">
                <a:solidFill>
                  <a:srgbClr val="000000"/>
                </a:solidFill>
                <a:latin typeface="Times New Roman" panose="02020603050405020304" pitchFamily="18" charset="0"/>
              </a:rPr>
              <a:pPr>
                <a:lnSpc>
                  <a:spcPct val="95000"/>
                </a:lnSpc>
              </a:pPr>
              <a:t>5</a:t>
            </a:fld>
            <a:endParaRPr lang="it-IT"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16916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42FE7BDA-8FC4-4588-98AA-1F695B60C0BC}" type="slidenum">
              <a:rPr lang="it-IT" altLang="it-IT">
                <a:solidFill>
                  <a:srgbClr val="000000"/>
                </a:solidFill>
                <a:latin typeface="Times New Roman" panose="02020603050405020304" pitchFamily="18" charset="0"/>
              </a:rPr>
              <a:pPr>
                <a:lnSpc>
                  <a:spcPct val="95000"/>
                </a:lnSpc>
              </a:pPr>
              <a:t>52</a:t>
            </a:fld>
            <a:endParaRPr lang="it-IT" altLang="it-IT">
              <a:solidFill>
                <a:srgbClr val="000000"/>
              </a:solidFill>
              <a:latin typeface="Times New Roman" panose="02020603050405020304" pitchFamily="18" charset="0"/>
            </a:endParaRPr>
          </a:p>
        </p:txBody>
      </p:sp>
      <p:sp>
        <p:nvSpPr>
          <p:cNvPr id="8909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157047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2BFA86B8-5686-468E-ACDB-755E1700BE3F}" type="slidenum">
              <a:rPr lang="it-IT" altLang="it-IT">
                <a:solidFill>
                  <a:srgbClr val="000000"/>
                </a:solidFill>
                <a:latin typeface="Times New Roman" panose="02020603050405020304" pitchFamily="18" charset="0"/>
              </a:rPr>
              <a:pPr>
                <a:lnSpc>
                  <a:spcPct val="95000"/>
                </a:lnSpc>
              </a:pPr>
              <a:t>53</a:t>
            </a:fld>
            <a:endParaRPr lang="it-IT" altLang="it-IT">
              <a:solidFill>
                <a:srgbClr val="000000"/>
              </a:solidFill>
              <a:latin typeface="Times New Roman" panose="02020603050405020304" pitchFamily="18" charset="0"/>
            </a:endParaRPr>
          </a:p>
        </p:txBody>
      </p:sp>
      <p:sp>
        <p:nvSpPr>
          <p:cNvPr id="9113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065575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3BA7D960-F5DA-4E77-A9AC-DCF7B3D78B53}" type="slidenum">
              <a:rPr lang="it-IT" altLang="it-IT">
                <a:solidFill>
                  <a:srgbClr val="000000"/>
                </a:solidFill>
                <a:latin typeface="Times New Roman" panose="02020603050405020304" pitchFamily="18" charset="0"/>
              </a:rPr>
              <a:pPr>
                <a:lnSpc>
                  <a:spcPct val="95000"/>
                </a:lnSpc>
              </a:pPr>
              <a:t>55</a:t>
            </a:fld>
            <a:endParaRPr lang="it-IT" altLang="it-IT">
              <a:solidFill>
                <a:srgbClr val="000000"/>
              </a:solidFill>
              <a:latin typeface="Times New Roman" panose="02020603050405020304" pitchFamily="18" charset="0"/>
            </a:endParaRPr>
          </a:p>
        </p:txBody>
      </p:sp>
      <p:sp>
        <p:nvSpPr>
          <p:cNvPr id="27651" name="Rectangle 1"/>
          <p:cNvSpPr txBox="1">
            <a:spLocks noGrp="1" noRot="1" noChangeAspect="1" noChangeArrowheads="1" noTextEdit="1"/>
          </p:cNvSpPr>
          <p:nvPr>
            <p:ph type="sldImg"/>
          </p:nvPr>
        </p:nvSpPr>
        <p:spPr>
          <a:xfrm>
            <a:off x="1108075" y="812800"/>
            <a:ext cx="5337175" cy="40036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txBox="1">
            <a:spLocks noGrp="1" noChangeArrowheads="1"/>
          </p:cNvSpPr>
          <p:nvPr>
            <p:ph type="body" idx="1"/>
          </p:nvPr>
        </p:nvSpPr>
        <p:spPr>
          <a:xfrm>
            <a:off x="755650" y="5078413"/>
            <a:ext cx="6043613" cy="48069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720015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0"/>
          <p:cNvSpPr>
            <a:spLocks noGrp="1" noChangeArrowheads="1"/>
          </p:cNvSpPr>
          <p:nvPr>
            <p:ph type="sldNum"/>
          </p:nvPr>
        </p:nvSpPr>
        <p:spPr>
          <a:ln/>
        </p:spPr>
        <p:txBody>
          <a:bodyPr/>
          <a:lstStyle/>
          <a:p>
            <a:fld id="{3446A604-5A4B-46D2-AF3A-1B5E14CBFF86}" type="slidenum">
              <a:rPr lang="it-IT" altLang="it-IT"/>
              <a:pPr/>
              <a:t>57</a:t>
            </a:fld>
            <a:endParaRPr lang="it-IT" altLang="it-IT"/>
          </a:p>
        </p:txBody>
      </p:sp>
      <p:sp>
        <p:nvSpPr>
          <p:cNvPr id="163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ea typeface="Microsoft YaHei" panose="020B0503020204020204" pitchFamily="34" charset="-122"/>
            </a:endParaRPr>
          </a:p>
        </p:txBody>
      </p:sp>
      <p:sp>
        <p:nvSpPr>
          <p:cNvPr id="1638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fld id="{A61B12A2-A677-4CE9-839C-D57DED1EEC3C}" type="slidenum">
              <a:rPr lang="it-IT" altLang="it-IT">
                <a:latin typeface="+mn-lt" charset="0"/>
              </a:rPr>
              <a:pPr hangingPunct="1"/>
              <a:t>57</a:t>
            </a:fld>
            <a:endParaRPr lang="it-IT" altLang="it-IT">
              <a:latin typeface="+mn-lt" charset="0"/>
            </a:endParaRPr>
          </a:p>
        </p:txBody>
      </p:sp>
    </p:spTree>
    <p:extLst>
      <p:ext uri="{BB962C8B-B14F-4D97-AF65-F5344CB8AC3E}">
        <p14:creationId xmlns:p14="http://schemas.microsoft.com/office/powerpoint/2010/main" val="3696012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D9701FE4-7AEB-43DD-B305-83D4E263B8A5}" type="slidenum">
              <a:rPr lang="it-IT" altLang="it-IT"/>
              <a:pPr/>
              <a:t>58</a:t>
            </a:fld>
            <a:endParaRPr lang="it-IT" altLang="it-IT"/>
          </a:p>
        </p:txBody>
      </p:sp>
      <p:sp>
        <p:nvSpPr>
          <p:cNvPr id="184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512809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C70EE25C-5F05-499D-B35B-7FFC83C05449}" type="slidenum">
              <a:rPr lang="it-IT" altLang="it-IT"/>
              <a:pPr/>
              <a:t>59</a:t>
            </a:fld>
            <a:endParaRPr lang="it-IT" altLang="it-IT"/>
          </a:p>
        </p:txBody>
      </p:sp>
      <p:sp>
        <p:nvSpPr>
          <p:cNvPr id="174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50711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CAF0D41-572C-4D51-95AE-1A372A7891B7}" type="slidenum">
              <a:rPr lang="it-IT" altLang="it-IT"/>
              <a:pPr/>
              <a:t>60</a:t>
            </a:fld>
            <a:endParaRPr lang="it-IT" altLang="it-IT"/>
          </a:p>
        </p:txBody>
      </p:sp>
      <p:sp>
        <p:nvSpPr>
          <p:cNvPr id="22529" name="Rectangle 1"/>
          <p:cNvSpPr txBox="1">
            <a:spLocks noGrp="1" noRot="1" noChangeAspect="1" noChangeArrowheads="1"/>
          </p:cNvSpPr>
          <p:nvPr>
            <p:ph type="sldImg"/>
          </p:nvPr>
        </p:nvSpPr>
        <p:spPr bwMode="auto">
          <a:xfrm>
            <a:off x="1106488" y="812800"/>
            <a:ext cx="5341937" cy="40052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8554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2C7F2062-9745-4554-969B-20F81F147772}" type="slidenum">
              <a:rPr lang="it-IT" altLang="it-IT"/>
              <a:pPr/>
              <a:t>61</a:t>
            </a:fld>
            <a:endParaRPr lang="it-IT" altLang="it-IT"/>
          </a:p>
        </p:txBody>
      </p:sp>
      <p:sp>
        <p:nvSpPr>
          <p:cNvPr id="2150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53831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7FDF635D-A265-4623-BCA8-1B368F226E3F}" type="slidenum">
              <a:rPr lang="it-IT" altLang="it-IT"/>
              <a:pPr/>
              <a:t>62</a:t>
            </a:fld>
            <a:endParaRPr lang="it-IT" altLang="it-IT"/>
          </a:p>
        </p:txBody>
      </p:sp>
      <p:sp>
        <p:nvSpPr>
          <p:cNvPr id="23553" name="Rectangle 1"/>
          <p:cNvSpPr txBox="1">
            <a:spLocks noGrp="1" noRot="1" noChangeAspect="1" noChangeArrowheads="1"/>
          </p:cNvSpPr>
          <p:nvPr>
            <p:ph type="sldImg"/>
          </p:nvPr>
        </p:nvSpPr>
        <p:spPr bwMode="auto">
          <a:xfrm>
            <a:off x="1106488" y="812800"/>
            <a:ext cx="5341937" cy="40052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Rectangle 2"/>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569289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ED3D04EE-6D0B-4FB6-9CC0-1F3540749EFC}" type="slidenum">
              <a:rPr lang="it-IT" altLang="it-IT"/>
              <a:pPr/>
              <a:t>63</a:t>
            </a:fld>
            <a:endParaRPr lang="it-IT" altLang="it-IT"/>
          </a:p>
        </p:txBody>
      </p:sp>
      <p:sp>
        <p:nvSpPr>
          <p:cNvPr id="1945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7415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4E9A54F8-D3AF-4A77-B821-4DE52D0A5C89}" type="slidenum">
              <a:rPr lang="it-IT" altLang="it-IT">
                <a:solidFill>
                  <a:srgbClr val="000000"/>
                </a:solidFill>
                <a:latin typeface="Times New Roman" panose="02020603050405020304" pitchFamily="18" charset="0"/>
              </a:rPr>
              <a:pPr>
                <a:lnSpc>
                  <a:spcPct val="95000"/>
                </a:lnSpc>
              </a:pPr>
              <a:t>6</a:t>
            </a:fld>
            <a:endParaRPr lang="it-IT" altLang="it-IT">
              <a:solidFill>
                <a:srgbClr val="000000"/>
              </a:solidFill>
              <a:latin typeface="Times New Roman" panose="02020603050405020304" pitchFamily="18" charset="0"/>
            </a:endParaRPr>
          </a:p>
        </p:txBody>
      </p:sp>
      <p:sp>
        <p:nvSpPr>
          <p:cNvPr id="512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Rectangle 2"/>
          <p:cNvSpPr txBox="1">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700812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smtClean="0"/>
          </a:p>
        </p:txBody>
      </p:sp>
      <p:sp>
        <p:nvSpPr>
          <p:cNvPr id="4" name="Segnaposto numero diapositiva 3"/>
          <p:cNvSpPr>
            <a:spLocks noGrp="1"/>
          </p:cNvSpPr>
          <p:nvPr>
            <p:ph type="sldNum" sz="quarter" idx="10"/>
          </p:nvPr>
        </p:nvSpPr>
        <p:spPr/>
        <p:txBody>
          <a:bodyPr/>
          <a:lstStyle/>
          <a:p>
            <a:fld id="{44C25A26-FE67-4F3D-94EA-5702EB4EF0E2}" type="slidenum">
              <a:rPr lang="it-IT" smtClean="0"/>
              <a:pPr/>
              <a:t>64</a:t>
            </a:fld>
            <a:endParaRPr lang="it-IT"/>
          </a:p>
        </p:txBody>
      </p:sp>
    </p:spTree>
    <p:extLst>
      <p:ext uri="{BB962C8B-B14F-4D97-AF65-F5344CB8AC3E}">
        <p14:creationId xmlns:p14="http://schemas.microsoft.com/office/powerpoint/2010/main" val="415432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305A0A07-581B-4469-9E98-57A72EB722DE}" type="slidenum">
              <a:rPr lang="it-IT" altLang="it-IT">
                <a:solidFill>
                  <a:srgbClr val="000000"/>
                </a:solidFill>
                <a:latin typeface="Times New Roman" panose="02020603050405020304" pitchFamily="18" charset="0"/>
              </a:rPr>
              <a:pPr>
                <a:lnSpc>
                  <a:spcPct val="95000"/>
                </a:lnSpc>
              </a:pPr>
              <a:t>7</a:t>
            </a:fld>
            <a:endParaRPr lang="it-IT" altLang="it-IT">
              <a:solidFill>
                <a:srgbClr val="000000"/>
              </a:solidFill>
              <a:latin typeface="Times New Roman" panose="02020603050405020304" pitchFamily="18" charset="0"/>
            </a:endParaRPr>
          </a:p>
        </p:txBody>
      </p:sp>
      <p:sp>
        <p:nvSpPr>
          <p:cNvPr id="717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p:cNvSpPr txBox="1">
            <a:spLocks noGrp="1" noChangeArrowheads="1"/>
          </p:cNvSpPr>
          <p:nvPr>
            <p:ph type="body" idx="1"/>
          </p:nvPr>
        </p:nvSpPr>
        <p:spPr>
          <a:xfrm>
            <a:off x="755650" y="5078413"/>
            <a:ext cx="6048375" cy="472122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869307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nSpc>
                <a:spcPct val="95000"/>
              </a:lnSpc>
            </a:pPr>
            <a:fld id="{B1ED5F9B-C636-4DA8-AAD0-397C0217C0A8}" type="slidenum">
              <a:rPr lang="it-IT" altLang="it-IT">
                <a:solidFill>
                  <a:srgbClr val="000000"/>
                </a:solidFill>
                <a:latin typeface="Times New Roman" panose="02020603050405020304" pitchFamily="18" charset="0"/>
              </a:rPr>
              <a:pPr>
                <a:lnSpc>
                  <a:spcPct val="95000"/>
                </a:lnSpc>
              </a:pPr>
              <a:t>8</a:t>
            </a:fld>
            <a:endParaRPr lang="it-IT" altLang="it-IT">
              <a:solidFill>
                <a:srgbClr val="000000"/>
              </a:solidFill>
              <a:latin typeface="Times New Roman" panose="02020603050405020304" pitchFamily="18" charset="0"/>
            </a:endParaRPr>
          </a:p>
        </p:txBody>
      </p:sp>
      <p:sp>
        <p:nvSpPr>
          <p:cNvPr id="1536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p:cNvSpPr txBox="1">
            <a:spLocks noGrp="1" noChangeArrowheads="1"/>
          </p:cNvSpPr>
          <p:nvPr>
            <p:ph type="body" idx="1"/>
          </p:nvPr>
        </p:nvSpPr>
        <p:spPr>
          <a:xfrm>
            <a:off x="755650" y="5078413"/>
            <a:ext cx="6048375" cy="472122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15598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86032C3-2BB3-4D28-A342-D4FBEB55F024}" type="slidenum">
              <a:rPr lang="it-IT" altLang="it-IT"/>
              <a:pPr/>
              <a:t>9</a:t>
            </a:fld>
            <a:endParaRPr lang="it-IT" altLang="it-IT"/>
          </a:p>
        </p:txBody>
      </p:sp>
      <p:sp>
        <p:nvSpPr>
          <p:cNvPr id="10956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r">
              <a:buClrTx/>
              <a:buFontTx/>
              <a:buNone/>
            </a:pPr>
            <a:fld id="{E7F8CD8D-38CC-4AD3-9991-E62415BEF0A7}" type="slidenum">
              <a:rPr lang="it-IT" altLang="it-IT" sz="1200">
                <a:latin typeface="Calibri" panose="020F0502020204030204" pitchFamily="34" charset="0"/>
              </a:rPr>
              <a:pPr algn="r">
                <a:buClrTx/>
                <a:buFontTx/>
                <a:buNone/>
              </a:pPr>
              <a:t>9</a:t>
            </a:fld>
            <a:endParaRPr lang="it-IT" altLang="it-IT" sz="1200">
              <a:latin typeface="Calibri" panose="020F0502020204030204" pitchFamily="34" charset="0"/>
            </a:endParaRPr>
          </a:p>
        </p:txBody>
      </p:sp>
      <p:sp>
        <p:nvSpPr>
          <p:cNvPr id="109570" name="Rectangle 2"/>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1"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172630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5"/>
          <p:cNvSpPr>
            <a:spLocks noGrp="1" noChangeArrowheads="1"/>
          </p:cNvSpPr>
          <p:nvPr>
            <p:ph type="sldNum" idx="11"/>
          </p:nvPr>
        </p:nvSpPr>
        <p:spPr>
          <a:ln/>
        </p:spPr>
        <p:txBody>
          <a:bodyPr/>
          <a:lstStyle>
            <a:lvl1pPr>
              <a:defRPr/>
            </a:lvl1pPr>
          </a:lstStyle>
          <a:p>
            <a:pPr>
              <a:defRPr/>
            </a:pPr>
            <a:fld id="{3885C61F-8A83-4700-A382-3D305E7324ED}" type="slidenum">
              <a:rPr lang="it-IT" altLang="it-IT"/>
              <a:pPr>
                <a:defRPr/>
              </a:pPr>
              <a:t>‹N›</a:t>
            </a:fld>
            <a:endParaRPr lang="it-IT" altLang="it-IT"/>
          </a:p>
        </p:txBody>
      </p:sp>
    </p:spTree>
    <p:extLst>
      <p:ext uri="{BB962C8B-B14F-4D97-AF65-F5344CB8AC3E}">
        <p14:creationId xmlns:p14="http://schemas.microsoft.com/office/powerpoint/2010/main" val="5232744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5"/>
          <p:cNvSpPr>
            <a:spLocks noGrp="1" noChangeArrowheads="1"/>
          </p:cNvSpPr>
          <p:nvPr>
            <p:ph type="sldNum" idx="11"/>
          </p:nvPr>
        </p:nvSpPr>
        <p:spPr>
          <a:ln/>
        </p:spPr>
        <p:txBody>
          <a:bodyPr/>
          <a:lstStyle>
            <a:lvl1pPr>
              <a:defRPr/>
            </a:lvl1pPr>
          </a:lstStyle>
          <a:p>
            <a:pPr>
              <a:defRPr/>
            </a:pPr>
            <a:fld id="{49270842-562C-470F-91F8-D0E1D6CDCB01}" type="slidenum">
              <a:rPr lang="it-IT" altLang="it-IT"/>
              <a:pPr>
                <a:defRPr/>
              </a:pPr>
              <a:t>‹N›</a:t>
            </a:fld>
            <a:endParaRPr lang="it-IT" altLang="it-IT"/>
          </a:p>
        </p:txBody>
      </p:sp>
    </p:spTree>
    <p:extLst>
      <p:ext uri="{BB962C8B-B14F-4D97-AF65-F5344CB8AC3E}">
        <p14:creationId xmlns:p14="http://schemas.microsoft.com/office/powerpoint/2010/main" val="17346945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57988" y="1417638"/>
            <a:ext cx="2100262" cy="47117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417638"/>
            <a:ext cx="6148388" cy="47117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5"/>
          <p:cNvSpPr>
            <a:spLocks noGrp="1" noChangeArrowheads="1"/>
          </p:cNvSpPr>
          <p:nvPr>
            <p:ph type="sldNum" idx="11"/>
          </p:nvPr>
        </p:nvSpPr>
        <p:spPr>
          <a:ln/>
        </p:spPr>
        <p:txBody>
          <a:bodyPr/>
          <a:lstStyle>
            <a:lvl1pPr>
              <a:defRPr/>
            </a:lvl1pPr>
          </a:lstStyle>
          <a:p>
            <a:pPr>
              <a:defRPr/>
            </a:pPr>
            <a:fld id="{E0D99F8B-4B69-4D73-B795-867F1003F279}" type="slidenum">
              <a:rPr lang="it-IT" altLang="it-IT"/>
              <a:pPr>
                <a:defRPr/>
              </a:pPr>
              <a:t>‹N›</a:t>
            </a:fld>
            <a:endParaRPr lang="it-IT" altLang="it-IT"/>
          </a:p>
        </p:txBody>
      </p:sp>
    </p:spTree>
    <p:extLst>
      <p:ext uri="{BB962C8B-B14F-4D97-AF65-F5344CB8AC3E}">
        <p14:creationId xmlns:p14="http://schemas.microsoft.com/office/powerpoint/2010/main" val="41071632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3740150" y="1417638"/>
            <a:ext cx="5118100" cy="2301875"/>
          </a:xfrm>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4" name="Rectangle 5"/>
          <p:cNvSpPr>
            <a:spLocks noGrp="1" noChangeArrowheads="1"/>
          </p:cNvSpPr>
          <p:nvPr>
            <p:ph type="sldNum" idx="11"/>
          </p:nvPr>
        </p:nvSpPr>
        <p:spPr>
          <a:ln/>
        </p:spPr>
        <p:txBody>
          <a:bodyPr/>
          <a:lstStyle>
            <a:lvl1pPr>
              <a:defRPr/>
            </a:lvl1pPr>
          </a:lstStyle>
          <a:p>
            <a:pPr>
              <a:defRPr/>
            </a:pPr>
            <a:fld id="{F4F97ED0-FD94-47AD-94D0-7550E3303D1D}" type="slidenum">
              <a:rPr lang="it-IT" altLang="it-IT"/>
              <a:pPr>
                <a:defRPr/>
              </a:pPr>
              <a:t>‹N›</a:t>
            </a:fld>
            <a:endParaRPr lang="it-IT" altLang="it-IT"/>
          </a:p>
        </p:txBody>
      </p:sp>
    </p:spTree>
    <p:extLst>
      <p:ext uri="{BB962C8B-B14F-4D97-AF65-F5344CB8AC3E}">
        <p14:creationId xmlns:p14="http://schemas.microsoft.com/office/powerpoint/2010/main" val="7969742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4"/>
          <p:cNvSpPr>
            <a:spLocks noGrp="1" noChangeArrowheads="1"/>
          </p:cNvSpPr>
          <p:nvPr>
            <p:ph type="sldNum" idx="11"/>
          </p:nvPr>
        </p:nvSpPr>
        <p:spPr>
          <a:ln/>
        </p:spPr>
        <p:txBody>
          <a:bodyPr/>
          <a:lstStyle>
            <a:lvl1pPr>
              <a:defRPr/>
            </a:lvl1pPr>
          </a:lstStyle>
          <a:p>
            <a:pPr>
              <a:defRPr/>
            </a:pPr>
            <a:fld id="{57737FF5-7628-4EFD-BE36-4804045CD0F0}" type="slidenum">
              <a:rPr lang="it-IT" altLang="it-IT"/>
              <a:pPr>
                <a:defRPr/>
              </a:pPr>
              <a:t>‹N›</a:t>
            </a:fld>
            <a:endParaRPr lang="it-IT" altLang="it-IT"/>
          </a:p>
        </p:txBody>
      </p:sp>
    </p:spTree>
    <p:extLst>
      <p:ext uri="{BB962C8B-B14F-4D97-AF65-F5344CB8AC3E}">
        <p14:creationId xmlns:p14="http://schemas.microsoft.com/office/powerpoint/2010/main" val="30280673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4"/>
          <p:cNvSpPr>
            <a:spLocks noGrp="1" noChangeArrowheads="1"/>
          </p:cNvSpPr>
          <p:nvPr>
            <p:ph type="sldNum" idx="11"/>
          </p:nvPr>
        </p:nvSpPr>
        <p:spPr>
          <a:ln/>
        </p:spPr>
        <p:txBody>
          <a:bodyPr/>
          <a:lstStyle>
            <a:lvl1pPr>
              <a:defRPr/>
            </a:lvl1pPr>
          </a:lstStyle>
          <a:p>
            <a:pPr>
              <a:defRPr/>
            </a:pPr>
            <a:fld id="{282A6DF5-1BB5-4BCB-903C-9D72EAE1CE7E}" type="slidenum">
              <a:rPr lang="it-IT" altLang="it-IT"/>
              <a:pPr>
                <a:defRPr/>
              </a:pPr>
              <a:t>‹N›</a:t>
            </a:fld>
            <a:endParaRPr lang="it-IT" altLang="it-IT"/>
          </a:p>
        </p:txBody>
      </p:sp>
    </p:spTree>
    <p:extLst>
      <p:ext uri="{BB962C8B-B14F-4D97-AF65-F5344CB8AC3E}">
        <p14:creationId xmlns:p14="http://schemas.microsoft.com/office/powerpoint/2010/main" val="6566903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4"/>
          <p:cNvSpPr>
            <a:spLocks noGrp="1" noChangeArrowheads="1"/>
          </p:cNvSpPr>
          <p:nvPr>
            <p:ph type="sldNum" idx="11"/>
          </p:nvPr>
        </p:nvSpPr>
        <p:spPr>
          <a:ln/>
        </p:spPr>
        <p:txBody>
          <a:bodyPr/>
          <a:lstStyle>
            <a:lvl1pPr>
              <a:defRPr/>
            </a:lvl1pPr>
          </a:lstStyle>
          <a:p>
            <a:pPr>
              <a:defRPr/>
            </a:pPr>
            <a:fld id="{14994321-FF98-4F81-8EA9-2A94F5325663}" type="slidenum">
              <a:rPr lang="it-IT" altLang="it-IT"/>
              <a:pPr>
                <a:defRPr/>
              </a:pPr>
              <a:t>‹N›</a:t>
            </a:fld>
            <a:endParaRPr lang="it-IT" altLang="it-IT"/>
          </a:p>
        </p:txBody>
      </p:sp>
    </p:spTree>
    <p:extLst>
      <p:ext uri="{BB962C8B-B14F-4D97-AF65-F5344CB8AC3E}">
        <p14:creationId xmlns:p14="http://schemas.microsoft.com/office/powerpoint/2010/main" val="23632516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274638" y="1298575"/>
            <a:ext cx="4219575" cy="49355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1298575"/>
            <a:ext cx="4221162" cy="49355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6" name="Rectangle 4"/>
          <p:cNvSpPr>
            <a:spLocks noGrp="1" noChangeArrowheads="1"/>
          </p:cNvSpPr>
          <p:nvPr>
            <p:ph type="sldNum" idx="11"/>
          </p:nvPr>
        </p:nvSpPr>
        <p:spPr>
          <a:ln/>
        </p:spPr>
        <p:txBody>
          <a:bodyPr/>
          <a:lstStyle>
            <a:lvl1pPr>
              <a:defRPr/>
            </a:lvl1pPr>
          </a:lstStyle>
          <a:p>
            <a:pPr>
              <a:defRPr/>
            </a:pPr>
            <a:fld id="{57A3673B-DA74-4742-B136-6418589F5070}" type="slidenum">
              <a:rPr lang="it-IT" altLang="it-IT"/>
              <a:pPr>
                <a:defRPr/>
              </a:pPr>
              <a:t>‹N›</a:t>
            </a:fld>
            <a:endParaRPr lang="it-IT" altLang="it-IT"/>
          </a:p>
        </p:txBody>
      </p:sp>
    </p:spTree>
    <p:extLst>
      <p:ext uri="{BB962C8B-B14F-4D97-AF65-F5344CB8AC3E}">
        <p14:creationId xmlns:p14="http://schemas.microsoft.com/office/powerpoint/2010/main" val="21104991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8" name="Rectangle 4"/>
          <p:cNvSpPr>
            <a:spLocks noGrp="1" noChangeArrowheads="1"/>
          </p:cNvSpPr>
          <p:nvPr>
            <p:ph type="sldNum" idx="11"/>
          </p:nvPr>
        </p:nvSpPr>
        <p:spPr>
          <a:ln/>
        </p:spPr>
        <p:txBody>
          <a:bodyPr/>
          <a:lstStyle>
            <a:lvl1pPr>
              <a:defRPr/>
            </a:lvl1pPr>
          </a:lstStyle>
          <a:p>
            <a:pPr>
              <a:defRPr/>
            </a:pPr>
            <a:fld id="{A14E9EEC-95F3-46E5-8E78-F4507F2B39A6}" type="slidenum">
              <a:rPr lang="it-IT" altLang="it-IT"/>
              <a:pPr>
                <a:defRPr/>
              </a:pPr>
              <a:t>‹N›</a:t>
            </a:fld>
            <a:endParaRPr lang="it-IT" altLang="it-IT"/>
          </a:p>
        </p:txBody>
      </p:sp>
    </p:spTree>
    <p:extLst>
      <p:ext uri="{BB962C8B-B14F-4D97-AF65-F5344CB8AC3E}">
        <p14:creationId xmlns:p14="http://schemas.microsoft.com/office/powerpoint/2010/main" val="24083866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4" name="Rectangle 4"/>
          <p:cNvSpPr>
            <a:spLocks noGrp="1" noChangeArrowheads="1"/>
          </p:cNvSpPr>
          <p:nvPr>
            <p:ph type="sldNum" idx="11"/>
          </p:nvPr>
        </p:nvSpPr>
        <p:spPr>
          <a:ln/>
        </p:spPr>
        <p:txBody>
          <a:bodyPr/>
          <a:lstStyle>
            <a:lvl1pPr>
              <a:defRPr/>
            </a:lvl1pPr>
          </a:lstStyle>
          <a:p>
            <a:pPr>
              <a:defRPr/>
            </a:pPr>
            <a:fld id="{54A3D5AC-DF4B-433D-A8C4-E2E803C78530}" type="slidenum">
              <a:rPr lang="it-IT" altLang="it-IT"/>
              <a:pPr>
                <a:defRPr/>
              </a:pPr>
              <a:t>‹N›</a:t>
            </a:fld>
            <a:endParaRPr lang="it-IT" altLang="it-IT"/>
          </a:p>
        </p:txBody>
      </p:sp>
    </p:spTree>
    <p:extLst>
      <p:ext uri="{BB962C8B-B14F-4D97-AF65-F5344CB8AC3E}">
        <p14:creationId xmlns:p14="http://schemas.microsoft.com/office/powerpoint/2010/main" val="2405318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3" name="Rectangle 4"/>
          <p:cNvSpPr>
            <a:spLocks noGrp="1" noChangeArrowheads="1"/>
          </p:cNvSpPr>
          <p:nvPr>
            <p:ph type="sldNum" idx="11"/>
          </p:nvPr>
        </p:nvSpPr>
        <p:spPr>
          <a:ln/>
        </p:spPr>
        <p:txBody>
          <a:bodyPr/>
          <a:lstStyle>
            <a:lvl1pPr>
              <a:defRPr/>
            </a:lvl1pPr>
          </a:lstStyle>
          <a:p>
            <a:pPr>
              <a:defRPr/>
            </a:pPr>
            <a:fld id="{8C0C15DB-1430-4613-A0C5-7329F813A764}" type="slidenum">
              <a:rPr lang="it-IT" altLang="it-IT"/>
              <a:pPr>
                <a:defRPr/>
              </a:pPr>
              <a:t>‹N›</a:t>
            </a:fld>
            <a:endParaRPr lang="it-IT" altLang="it-IT"/>
          </a:p>
        </p:txBody>
      </p:sp>
    </p:spTree>
    <p:extLst>
      <p:ext uri="{BB962C8B-B14F-4D97-AF65-F5344CB8AC3E}">
        <p14:creationId xmlns:p14="http://schemas.microsoft.com/office/powerpoint/2010/main" val="1440090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5"/>
          <p:cNvSpPr>
            <a:spLocks noGrp="1" noChangeArrowheads="1"/>
          </p:cNvSpPr>
          <p:nvPr>
            <p:ph type="sldNum" idx="11"/>
          </p:nvPr>
        </p:nvSpPr>
        <p:spPr>
          <a:ln/>
        </p:spPr>
        <p:txBody>
          <a:bodyPr/>
          <a:lstStyle>
            <a:lvl1pPr>
              <a:defRPr/>
            </a:lvl1pPr>
          </a:lstStyle>
          <a:p>
            <a:pPr>
              <a:defRPr/>
            </a:pPr>
            <a:fld id="{2AD5A42B-679D-4E46-B0BD-93729683B59B}" type="slidenum">
              <a:rPr lang="it-IT" altLang="it-IT"/>
              <a:pPr>
                <a:defRPr/>
              </a:pPr>
              <a:t>‹N›</a:t>
            </a:fld>
            <a:endParaRPr lang="it-IT" altLang="it-IT"/>
          </a:p>
        </p:txBody>
      </p:sp>
    </p:spTree>
    <p:extLst>
      <p:ext uri="{BB962C8B-B14F-4D97-AF65-F5344CB8AC3E}">
        <p14:creationId xmlns:p14="http://schemas.microsoft.com/office/powerpoint/2010/main" val="19134218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6" name="Rectangle 4"/>
          <p:cNvSpPr>
            <a:spLocks noGrp="1" noChangeArrowheads="1"/>
          </p:cNvSpPr>
          <p:nvPr>
            <p:ph type="sldNum" idx="11"/>
          </p:nvPr>
        </p:nvSpPr>
        <p:spPr>
          <a:ln/>
        </p:spPr>
        <p:txBody>
          <a:bodyPr/>
          <a:lstStyle>
            <a:lvl1pPr>
              <a:defRPr/>
            </a:lvl1pPr>
          </a:lstStyle>
          <a:p>
            <a:pPr>
              <a:defRPr/>
            </a:pPr>
            <a:fld id="{FF57049D-05AB-4B5A-B02C-2D1973DEB665}" type="slidenum">
              <a:rPr lang="it-IT" altLang="it-IT"/>
              <a:pPr>
                <a:defRPr/>
              </a:pPr>
              <a:t>‹N›</a:t>
            </a:fld>
            <a:endParaRPr lang="it-IT" altLang="it-IT"/>
          </a:p>
        </p:txBody>
      </p:sp>
    </p:spTree>
    <p:extLst>
      <p:ext uri="{BB962C8B-B14F-4D97-AF65-F5344CB8AC3E}">
        <p14:creationId xmlns:p14="http://schemas.microsoft.com/office/powerpoint/2010/main" val="21971074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6" name="Rectangle 4"/>
          <p:cNvSpPr>
            <a:spLocks noGrp="1" noChangeArrowheads="1"/>
          </p:cNvSpPr>
          <p:nvPr>
            <p:ph type="sldNum" idx="11"/>
          </p:nvPr>
        </p:nvSpPr>
        <p:spPr>
          <a:ln/>
        </p:spPr>
        <p:txBody>
          <a:bodyPr/>
          <a:lstStyle>
            <a:lvl1pPr>
              <a:defRPr/>
            </a:lvl1pPr>
          </a:lstStyle>
          <a:p>
            <a:pPr>
              <a:defRPr/>
            </a:pPr>
            <a:fld id="{12498EB0-06E3-46C8-B10F-E51F85417CEF}" type="slidenum">
              <a:rPr lang="it-IT" altLang="it-IT"/>
              <a:pPr>
                <a:defRPr/>
              </a:pPr>
              <a:t>‹N›</a:t>
            </a:fld>
            <a:endParaRPr lang="it-IT" altLang="it-IT"/>
          </a:p>
        </p:txBody>
      </p:sp>
    </p:spTree>
    <p:extLst>
      <p:ext uri="{BB962C8B-B14F-4D97-AF65-F5344CB8AC3E}">
        <p14:creationId xmlns:p14="http://schemas.microsoft.com/office/powerpoint/2010/main" val="11300341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4"/>
          <p:cNvSpPr>
            <a:spLocks noGrp="1" noChangeArrowheads="1"/>
          </p:cNvSpPr>
          <p:nvPr>
            <p:ph type="sldNum" idx="11"/>
          </p:nvPr>
        </p:nvSpPr>
        <p:spPr>
          <a:ln/>
        </p:spPr>
        <p:txBody>
          <a:bodyPr/>
          <a:lstStyle>
            <a:lvl1pPr>
              <a:defRPr/>
            </a:lvl1pPr>
          </a:lstStyle>
          <a:p>
            <a:pPr>
              <a:defRPr/>
            </a:pPr>
            <a:fld id="{1C017916-ED37-4B2C-AE2E-17C82338E70C}" type="slidenum">
              <a:rPr lang="it-IT" altLang="it-IT"/>
              <a:pPr>
                <a:defRPr/>
              </a:pPr>
              <a:t>‹N›</a:t>
            </a:fld>
            <a:endParaRPr lang="it-IT" altLang="it-IT"/>
          </a:p>
        </p:txBody>
      </p:sp>
    </p:spTree>
    <p:extLst>
      <p:ext uri="{BB962C8B-B14F-4D97-AF65-F5344CB8AC3E}">
        <p14:creationId xmlns:p14="http://schemas.microsoft.com/office/powerpoint/2010/main" val="3867206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19888" y="228600"/>
            <a:ext cx="2147887" cy="60055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74638" y="228600"/>
            <a:ext cx="6292850" cy="60055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4"/>
          <p:cNvSpPr>
            <a:spLocks noGrp="1" noChangeArrowheads="1"/>
          </p:cNvSpPr>
          <p:nvPr>
            <p:ph type="sldNum" idx="11"/>
          </p:nvPr>
        </p:nvSpPr>
        <p:spPr>
          <a:ln/>
        </p:spPr>
        <p:txBody>
          <a:bodyPr/>
          <a:lstStyle>
            <a:lvl1pPr>
              <a:defRPr/>
            </a:lvl1pPr>
          </a:lstStyle>
          <a:p>
            <a:pPr>
              <a:defRPr/>
            </a:pPr>
            <a:fld id="{5FDC5FB9-5590-4480-AE2F-C7FA4CA9CAC2}" type="slidenum">
              <a:rPr lang="it-IT" altLang="it-IT"/>
              <a:pPr>
                <a:defRPr/>
              </a:pPr>
              <a:t>‹N›</a:t>
            </a:fld>
            <a:endParaRPr lang="it-IT" altLang="it-IT"/>
          </a:p>
        </p:txBody>
      </p:sp>
    </p:spTree>
    <p:extLst>
      <p:ext uri="{BB962C8B-B14F-4D97-AF65-F5344CB8AC3E}">
        <p14:creationId xmlns:p14="http://schemas.microsoft.com/office/powerpoint/2010/main" val="953812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2130425"/>
            <a:ext cx="7764463" cy="1462088"/>
          </a:xfrm>
        </p:spPr>
        <p:txBody>
          <a:bodyPr/>
          <a:lstStyle/>
          <a:p>
            <a:r>
              <a:rPr lang="it-IT" smtClean="0"/>
              <a:t>Fare clic per modificare lo stile del titolo</a:t>
            </a:r>
            <a:endParaRPr lang="it-IT"/>
          </a:p>
        </p:txBody>
      </p:sp>
      <p:sp>
        <p:nvSpPr>
          <p:cNvPr id="3" name="Segnaposto data 2"/>
          <p:cNvSpPr>
            <a:spLocks noGrp="1"/>
          </p:cNvSpPr>
          <p:nvPr>
            <p:ph type="dt" idx="10"/>
          </p:nvPr>
        </p:nvSpPr>
        <p:spPr>
          <a:xfrm>
            <a:off x="457200" y="6356350"/>
            <a:ext cx="2125663" cy="357188"/>
          </a:xfrm>
        </p:spPr>
        <p:txBody>
          <a:bodyPr/>
          <a:lstStyle>
            <a:lvl1pPr>
              <a:defRPr/>
            </a:lvl1pPr>
          </a:lstStyle>
          <a:p>
            <a:r>
              <a:rPr lang="it-IT" altLang="it-IT"/>
              <a:t>10/12/14</a:t>
            </a:r>
          </a:p>
        </p:txBody>
      </p:sp>
      <p:sp>
        <p:nvSpPr>
          <p:cNvPr id="4" name="Segnaposto numero diapositiva 3"/>
          <p:cNvSpPr>
            <a:spLocks noGrp="1"/>
          </p:cNvSpPr>
          <p:nvPr>
            <p:ph type="sldNum" idx="11"/>
          </p:nvPr>
        </p:nvSpPr>
        <p:spPr>
          <a:xfrm>
            <a:off x="6553200" y="6356350"/>
            <a:ext cx="2125663" cy="357188"/>
          </a:xfrm>
        </p:spPr>
        <p:txBody>
          <a:bodyPr/>
          <a:lstStyle>
            <a:lvl1pPr>
              <a:defRPr/>
            </a:lvl1pPr>
          </a:lstStyle>
          <a:p>
            <a:fld id="{AB35B2CE-FA95-4FA5-B66E-73FC49EE0959}" type="slidenum">
              <a:rPr lang="it-IT" altLang="it-IT"/>
              <a:pPr/>
              <a:t>‹N›</a:t>
            </a:fld>
            <a:endParaRPr lang="it-IT" altLang="it-IT"/>
          </a:p>
        </p:txBody>
      </p:sp>
    </p:spTree>
    <p:extLst>
      <p:ext uri="{BB962C8B-B14F-4D97-AF65-F5344CB8AC3E}">
        <p14:creationId xmlns:p14="http://schemas.microsoft.com/office/powerpoint/2010/main" val="419065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5" name="Rectangle 5"/>
          <p:cNvSpPr>
            <a:spLocks noGrp="1" noChangeArrowheads="1"/>
          </p:cNvSpPr>
          <p:nvPr>
            <p:ph type="sldNum" idx="11"/>
          </p:nvPr>
        </p:nvSpPr>
        <p:spPr>
          <a:ln/>
        </p:spPr>
        <p:txBody>
          <a:bodyPr/>
          <a:lstStyle>
            <a:lvl1pPr>
              <a:defRPr/>
            </a:lvl1pPr>
          </a:lstStyle>
          <a:p>
            <a:pPr>
              <a:defRPr/>
            </a:pPr>
            <a:fld id="{0DAD3851-89BA-48F9-BCF4-DFAB0D00D382}" type="slidenum">
              <a:rPr lang="it-IT" altLang="it-IT"/>
              <a:pPr>
                <a:defRPr/>
              </a:pPr>
              <a:t>‹N›</a:t>
            </a:fld>
            <a:endParaRPr lang="it-IT" altLang="it-IT"/>
          </a:p>
        </p:txBody>
      </p:sp>
    </p:spTree>
    <p:extLst>
      <p:ext uri="{BB962C8B-B14F-4D97-AF65-F5344CB8AC3E}">
        <p14:creationId xmlns:p14="http://schemas.microsoft.com/office/powerpoint/2010/main" val="14375480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4963"/>
            <a:ext cx="4037013" cy="45243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1604963"/>
            <a:ext cx="4038600" cy="45243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6" name="Rectangle 5"/>
          <p:cNvSpPr>
            <a:spLocks noGrp="1" noChangeArrowheads="1"/>
          </p:cNvSpPr>
          <p:nvPr>
            <p:ph type="sldNum" idx="11"/>
          </p:nvPr>
        </p:nvSpPr>
        <p:spPr>
          <a:ln/>
        </p:spPr>
        <p:txBody>
          <a:bodyPr/>
          <a:lstStyle>
            <a:lvl1pPr>
              <a:defRPr/>
            </a:lvl1pPr>
          </a:lstStyle>
          <a:p>
            <a:pPr>
              <a:defRPr/>
            </a:pPr>
            <a:fld id="{79730EF9-E870-4D79-BF6D-2587732F121E}" type="slidenum">
              <a:rPr lang="it-IT" altLang="it-IT"/>
              <a:pPr>
                <a:defRPr/>
              </a:pPr>
              <a:t>‹N›</a:t>
            </a:fld>
            <a:endParaRPr lang="it-IT" altLang="it-IT"/>
          </a:p>
        </p:txBody>
      </p:sp>
    </p:spTree>
    <p:extLst>
      <p:ext uri="{BB962C8B-B14F-4D97-AF65-F5344CB8AC3E}">
        <p14:creationId xmlns:p14="http://schemas.microsoft.com/office/powerpoint/2010/main" val="26026438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8" name="Rectangle 5"/>
          <p:cNvSpPr>
            <a:spLocks noGrp="1" noChangeArrowheads="1"/>
          </p:cNvSpPr>
          <p:nvPr>
            <p:ph type="sldNum" idx="11"/>
          </p:nvPr>
        </p:nvSpPr>
        <p:spPr>
          <a:ln/>
        </p:spPr>
        <p:txBody>
          <a:bodyPr/>
          <a:lstStyle>
            <a:lvl1pPr>
              <a:defRPr/>
            </a:lvl1pPr>
          </a:lstStyle>
          <a:p>
            <a:pPr>
              <a:defRPr/>
            </a:pPr>
            <a:fld id="{4644259C-0D7F-4409-86D2-68823BFF620A}" type="slidenum">
              <a:rPr lang="it-IT" altLang="it-IT"/>
              <a:pPr>
                <a:defRPr/>
              </a:pPr>
              <a:t>‹N›</a:t>
            </a:fld>
            <a:endParaRPr lang="it-IT" altLang="it-IT"/>
          </a:p>
        </p:txBody>
      </p:sp>
    </p:spTree>
    <p:extLst>
      <p:ext uri="{BB962C8B-B14F-4D97-AF65-F5344CB8AC3E}">
        <p14:creationId xmlns:p14="http://schemas.microsoft.com/office/powerpoint/2010/main" val="3967709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4" name="Rectangle 5"/>
          <p:cNvSpPr>
            <a:spLocks noGrp="1" noChangeArrowheads="1"/>
          </p:cNvSpPr>
          <p:nvPr>
            <p:ph type="sldNum" idx="11"/>
          </p:nvPr>
        </p:nvSpPr>
        <p:spPr>
          <a:ln/>
        </p:spPr>
        <p:txBody>
          <a:bodyPr/>
          <a:lstStyle>
            <a:lvl1pPr>
              <a:defRPr/>
            </a:lvl1pPr>
          </a:lstStyle>
          <a:p>
            <a:pPr>
              <a:defRPr/>
            </a:pPr>
            <a:fld id="{4666A207-04F9-4890-AAD4-B9F525A432AB}" type="slidenum">
              <a:rPr lang="it-IT" altLang="it-IT"/>
              <a:pPr>
                <a:defRPr/>
              </a:pPr>
              <a:t>‹N›</a:t>
            </a:fld>
            <a:endParaRPr lang="it-IT" altLang="it-IT"/>
          </a:p>
        </p:txBody>
      </p:sp>
    </p:spTree>
    <p:extLst>
      <p:ext uri="{BB962C8B-B14F-4D97-AF65-F5344CB8AC3E}">
        <p14:creationId xmlns:p14="http://schemas.microsoft.com/office/powerpoint/2010/main" val="34021017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3" name="Rectangle 5"/>
          <p:cNvSpPr>
            <a:spLocks noGrp="1" noChangeArrowheads="1"/>
          </p:cNvSpPr>
          <p:nvPr>
            <p:ph type="sldNum" idx="11"/>
          </p:nvPr>
        </p:nvSpPr>
        <p:spPr>
          <a:ln/>
        </p:spPr>
        <p:txBody>
          <a:bodyPr/>
          <a:lstStyle>
            <a:lvl1pPr>
              <a:defRPr/>
            </a:lvl1pPr>
          </a:lstStyle>
          <a:p>
            <a:pPr>
              <a:defRPr/>
            </a:pPr>
            <a:fld id="{F6A25E48-EB46-4268-A294-7C319101D169}" type="slidenum">
              <a:rPr lang="it-IT" altLang="it-IT"/>
              <a:pPr>
                <a:defRPr/>
              </a:pPr>
              <a:t>‹N›</a:t>
            </a:fld>
            <a:endParaRPr lang="it-IT" altLang="it-IT"/>
          </a:p>
        </p:txBody>
      </p:sp>
    </p:spTree>
    <p:extLst>
      <p:ext uri="{BB962C8B-B14F-4D97-AF65-F5344CB8AC3E}">
        <p14:creationId xmlns:p14="http://schemas.microsoft.com/office/powerpoint/2010/main" val="9607940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6" name="Rectangle 5"/>
          <p:cNvSpPr>
            <a:spLocks noGrp="1" noChangeArrowheads="1"/>
          </p:cNvSpPr>
          <p:nvPr>
            <p:ph type="sldNum" idx="11"/>
          </p:nvPr>
        </p:nvSpPr>
        <p:spPr>
          <a:ln/>
        </p:spPr>
        <p:txBody>
          <a:bodyPr/>
          <a:lstStyle>
            <a:lvl1pPr>
              <a:defRPr/>
            </a:lvl1pPr>
          </a:lstStyle>
          <a:p>
            <a:pPr>
              <a:defRPr/>
            </a:pPr>
            <a:fld id="{758DA548-8917-4FE4-AEB9-A01F0F551138}" type="slidenum">
              <a:rPr lang="it-IT" altLang="it-IT"/>
              <a:pPr>
                <a:defRPr/>
              </a:pPr>
              <a:t>‹N›</a:t>
            </a:fld>
            <a:endParaRPr lang="it-IT" altLang="it-IT"/>
          </a:p>
        </p:txBody>
      </p:sp>
    </p:spTree>
    <p:extLst>
      <p:ext uri="{BB962C8B-B14F-4D97-AF65-F5344CB8AC3E}">
        <p14:creationId xmlns:p14="http://schemas.microsoft.com/office/powerpoint/2010/main" val="13159493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r>
              <a:rPr lang="it-IT" altLang="it-IT"/>
              <a:t>21/01/15</a:t>
            </a:r>
          </a:p>
        </p:txBody>
      </p:sp>
      <p:sp>
        <p:nvSpPr>
          <p:cNvPr id="6" name="Rectangle 5"/>
          <p:cNvSpPr>
            <a:spLocks noGrp="1" noChangeArrowheads="1"/>
          </p:cNvSpPr>
          <p:nvPr>
            <p:ph type="sldNum" idx="11"/>
          </p:nvPr>
        </p:nvSpPr>
        <p:spPr>
          <a:ln/>
        </p:spPr>
        <p:txBody>
          <a:bodyPr/>
          <a:lstStyle>
            <a:lvl1pPr>
              <a:defRPr/>
            </a:lvl1pPr>
          </a:lstStyle>
          <a:p>
            <a:pPr>
              <a:defRPr/>
            </a:pPr>
            <a:fld id="{873AFC2C-3411-48F3-99A7-2F5FAC37EBFA}" type="slidenum">
              <a:rPr lang="it-IT" altLang="it-IT"/>
              <a:pPr>
                <a:defRPr/>
              </a:pPr>
              <a:t>‹N›</a:t>
            </a:fld>
            <a:endParaRPr lang="it-IT" altLang="it-IT"/>
          </a:p>
        </p:txBody>
      </p:sp>
    </p:spTree>
    <p:extLst>
      <p:ext uri="{BB962C8B-B14F-4D97-AF65-F5344CB8AC3E}">
        <p14:creationId xmlns:p14="http://schemas.microsoft.com/office/powerpoint/2010/main" val="13451025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3409950" cy="6858000"/>
          </a:xfrm>
          <a:prstGeom prst="rect">
            <a:avLst/>
          </a:prstGeom>
          <a:solidFill>
            <a:srgbClr val="87FDFF">
              <a:alpha val="76077"/>
            </a:srgbClr>
          </a:solidFill>
          <a:ln>
            <a:noFill/>
          </a:ln>
          <a:effectLst/>
          <a:extLst>
            <a:ext uri="{91240B29-F687-4F45-9708-019B960494DF}">
              <a14:hiddenLine xmlns:a14="http://schemas.microsoft.com/office/drawing/2010/main" w="1908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1027" name="Freeform 2"/>
          <p:cNvSpPr>
            <a:spLocks noChangeArrowheads="1"/>
          </p:cNvSpPr>
          <p:nvPr/>
        </p:nvSpPr>
        <p:spPr bwMode="auto">
          <a:xfrm>
            <a:off x="838200" y="1762125"/>
            <a:ext cx="2520950" cy="5095875"/>
          </a:xfrm>
          <a:custGeom>
            <a:avLst/>
            <a:gdLst>
              <a:gd name="T0" fmla="*/ 718926 w 2409"/>
              <a:gd name="T1" fmla="*/ 2344207 h 4865"/>
              <a:gd name="T2" fmla="*/ 917756 w 2409"/>
              <a:gd name="T3" fmla="*/ 2296024 h 4865"/>
              <a:gd name="T4" fmla="*/ 834038 w 2409"/>
              <a:gd name="T5" fmla="*/ 3103613 h 4865"/>
              <a:gd name="T6" fmla="*/ 1128096 w 2409"/>
              <a:gd name="T7" fmla="*/ 3169603 h 4865"/>
              <a:gd name="T8" fmla="*/ 655091 w 2409"/>
              <a:gd name="T9" fmla="*/ 2217465 h 4865"/>
              <a:gd name="T10" fmla="*/ 783807 w 2409"/>
              <a:gd name="T11" fmla="*/ 2243651 h 4865"/>
              <a:gd name="T12" fmla="*/ 604861 w 2409"/>
              <a:gd name="T13" fmla="*/ 2149380 h 4865"/>
              <a:gd name="T14" fmla="*/ 1952716 w 2409"/>
              <a:gd name="T15" fmla="*/ 258722 h 4865"/>
              <a:gd name="T16" fmla="*/ 1456688 w 2409"/>
              <a:gd name="T17" fmla="*/ 1086212 h 4865"/>
              <a:gd name="T18" fmla="*/ 2099222 w 2409"/>
              <a:gd name="T19" fmla="*/ 687131 h 4865"/>
              <a:gd name="T20" fmla="*/ 1673308 w 2409"/>
              <a:gd name="T21" fmla="*/ 951090 h 4865"/>
              <a:gd name="T22" fmla="*/ 1604241 w 2409"/>
              <a:gd name="T23" fmla="*/ 1108209 h 4865"/>
              <a:gd name="T24" fmla="*/ 2343050 w 2409"/>
              <a:gd name="T25" fmla="*/ 610667 h 4865"/>
              <a:gd name="T26" fmla="*/ 1949577 w 2409"/>
              <a:gd name="T27" fmla="*/ 1157439 h 4865"/>
              <a:gd name="T28" fmla="*/ 2275029 w 2409"/>
              <a:gd name="T29" fmla="*/ 1697927 h 4865"/>
              <a:gd name="T30" fmla="*/ 1884695 w 2409"/>
              <a:gd name="T31" fmla="*/ 1609940 h 4865"/>
              <a:gd name="T32" fmla="*/ 1386575 w 2409"/>
              <a:gd name="T33" fmla="*/ 1362741 h 4865"/>
              <a:gd name="T34" fmla="*/ 1477618 w 2409"/>
              <a:gd name="T35" fmla="*/ 1922082 h 4865"/>
              <a:gd name="T36" fmla="*/ 1269370 w 2409"/>
              <a:gd name="T37" fmla="*/ 2068726 h 4865"/>
              <a:gd name="T38" fmla="*/ 1144840 w 2409"/>
              <a:gd name="T39" fmla="*/ 4201347 h 4865"/>
              <a:gd name="T40" fmla="*/ 1767490 w 2409"/>
              <a:gd name="T41" fmla="*/ 3418897 h 4865"/>
              <a:gd name="T42" fmla="*/ 2515718 w 2409"/>
              <a:gd name="T43" fmla="*/ 3478602 h 4865"/>
              <a:gd name="T44" fmla="*/ 1334251 w 2409"/>
              <a:gd name="T45" fmla="*/ 4044229 h 4865"/>
              <a:gd name="T46" fmla="*/ 1200303 w 2409"/>
              <a:gd name="T47" fmla="*/ 5095875 h 4865"/>
              <a:gd name="T48" fmla="*/ 1093563 w 2409"/>
              <a:gd name="T49" fmla="*/ 3781317 h 4865"/>
              <a:gd name="T50" fmla="*/ 773342 w 2409"/>
              <a:gd name="T51" fmla="*/ 3999188 h 4865"/>
              <a:gd name="T52" fmla="*/ 895780 w 2409"/>
              <a:gd name="T53" fmla="*/ 5059214 h 4865"/>
              <a:gd name="T54" fmla="*/ 667649 w 2409"/>
              <a:gd name="T55" fmla="*/ 4178303 h 4865"/>
              <a:gd name="T56" fmla="*/ 100461 w 2409"/>
              <a:gd name="T57" fmla="*/ 3956243 h 4865"/>
              <a:gd name="T58" fmla="*/ 197783 w 2409"/>
              <a:gd name="T59" fmla="*/ 3863019 h 4865"/>
              <a:gd name="T60" fmla="*/ 547305 w 2409"/>
              <a:gd name="T61" fmla="*/ 3742561 h 4865"/>
              <a:gd name="T62" fmla="*/ 543119 w 2409"/>
              <a:gd name="T63" fmla="*/ 3491172 h 4865"/>
              <a:gd name="T64" fmla="*/ 570327 w 2409"/>
              <a:gd name="T65" fmla="*/ 3728945 h 4865"/>
              <a:gd name="T66" fmla="*/ 745088 w 2409"/>
              <a:gd name="T67" fmla="*/ 3558209 h 4865"/>
              <a:gd name="T68" fmla="*/ 654045 w 2409"/>
              <a:gd name="T69" fmla="*/ 3083711 h 4865"/>
              <a:gd name="T70" fmla="*/ 620558 w 2409"/>
              <a:gd name="T71" fmla="*/ 2452095 h 4865"/>
              <a:gd name="T72" fmla="*/ 163250 w 2409"/>
              <a:gd name="T73" fmla="*/ 2552651 h 4865"/>
              <a:gd name="T74" fmla="*/ 113019 w 2409"/>
              <a:gd name="T75" fmla="*/ 2397628 h 4865"/>
              <a:gd name="T76" fmla="*/ 471959 w 2409"/>
              <a:gd name="T77" fmla="*/ 2399722 h 4865"/>
              <a:gd name="T78" fmla="*/ 114065 w 2409"/>
              <a:gd name="T79" fmla="*/ 2111672 h 4865"/>
              <a:gd name="T80" fmla="*/ 220806 w 2409"/>
              <a:gd name="T81" fmla="*/ 2068726 h 4865"/>
              <a:gd name="T82" fmla="*/ 297198 w 2409"/>
              <a:gd name="T83" fmla="*/ 1934652 h 4865"/>
              <a:gd name="T84" fmla="*/ 567188 w 2409"/>
              <a:gd name="T85" fmla="*/ 2171377 h 4865"/>
              <a:gd name="T86" fmla="*/ 266850 w 2409"/>
              <a:gd name="T87" fmla="*/ 1847713 h 4865"/>
              <a:gd name="T88" fmla="*/ 425914 w 2409"/>
              <a:gd name="T89" fmla="*/ 1852950 h 4865"/>
              <a:gd name="T90" fmla="*/ 565095 w 2409"/>
              <a:gd name="T91" fmla="*/ 1895896 h 4865"/>
              <a:gd name="T92" fmla="*/ 592303 w 2409"/>
              <a:gd name="T93" fmla="*/ 1654981 h 4865"/>
              <a:gd name="T94" fmla="*/ 680207 w 2409"/>
              <a:gd name="T95" fmla="*/ 1829906 h 4865"/>
              <a:gd name="T96" fmla="*/ 865432 w 2409"/>
              <a:gd name="T97" fmla="*/ 2303356 h 4865"/>
              <a:gd name="T98" fmla="*/ 868571 w 2409"/>
              <a:gd name="T99" fmla="*/ 1863425 h 4865"/>
              <a:gd name="T100" fmla="*/ 966940 w 2409"/>
              <a:gd name="T101" fmla="*/ 1726208 h 4865"/>
              <a:gd name="T102" fmla="*/ 957521 w 2409"/>
              <a:gd name="T103" fmla="*/ 2111672 h 4865"/>
              <a:gd name="T104" fmla="*/ 1359367 w 2409"/>
              <a:gd name="T105" fmla="*/ 1322937 h 4865"/>
              <a:gd name="T106" fmla="*/ 1015077 w 2409"/>
              <a:gd name="T107" fmla="*/ 1010795 h 4865"/>
              <a:gd name="T108" fmla="*/ 325453 w 2409"/>
              <a:gd name="T109" fmla="*/ 687131 h 4865"/>
              <a:gd name="T110" fmla="*/ 807876 w 2409"/>
              <a:gd name="T111" fmla="*/ 690274 h 4865"/>
              <a:gd name="T112" fmla="*/ 1206582 w 2409"/>
              <a:gd name="T113" fmla="*/ 912334 h 4865"/>
              <a:gd name="T114" fmla="*/ 657184 w 2409"/>
              <a:gd name="T115" fmla="*/ 328901 h 4865"/>
              <a:gd name="T116" fmla="*/ 1258905 w 2409"/>
              <a:gd name="T117" fmla="*/ 578196 h 4865"/>
              <a:gd name="T118" fmla="*/ 1432620 w 2409"/>
              <a:gd name="T119" fmla="*/ 736362 h 4865"/>
              <a:gd name="T120" fmla="*/ 1828186 w 2409"/>
              <a:gd name="T121" fmla="*/ 39803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rgbClr val="FFFFFF">
              <a:alpha val="7843"/>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 name="Rectangle 3"/>
          <p:cNvSpPr>
            <a:spLocks noGrp="1" noChangeArrowheads="1"/>
          </p:cNvSpPr>
          <p:nvPr>
            <p:ph type="dt"/>
          </p:nvPr>
        </p:nvSpPr>
        <p:spPr bwMode="auto">
          <a:xfrm>
            <a:off x="276225" y="6429375"/>
            <a:ext cx="2132013"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Lst>
              <a:defRPr smtClean="0">
                <a:solidFill>
                  <a:srgbClr val="103154"/>
                </a:solidFill>
                <a:latin typeface="+mn-lt"/>
                <a:ea typeface="+mn-ea"/>
              </a:defRPr>
            </a:lvl1pPr>
          </a:lstStyle>
          <a:p>
            <a:pPr>
              <a:defRPr/>
            </a:pPr>
            <a:r>
              <a:rPr lang="it-IT" altLang="it-IT"/>
              <a:t>21/01/15</a:t>
            </a:r>
          </a:p>
        </p:txBody>
      </p:sp>
      <p:sp>
        <p:nvSpPr>
          <p:cNvPr id="1029" name="Text Box 4"/>
          <p:cNvSpPr txBox="1">
            <a:spLocks noChangeArrowheads="1"/>
          </p:cNvSpPr>
          <p:nvPr/>
        </p:nvSpPr>
        <p:spPr bwMode="auto">
          <a:xfrm>
            <a:off x="3743325" y="6429375"/>
            <a:ext cx="408622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3" name="Rectangle 5"/>
          <p:cNvSpPr>
            <a:spLocks noGrp="1" noChangeArrowheads="1"/>
          </p:cNvSpPr>
          <p:nvPr>
            <p:ph type="sldNum"/>
          </p:nvPr>
        </p:nvSpPr>
        <p:spPr bwMode="auto">
          <a:xfrm>
            <a:off x="7991475" y="6429375"/>
            <a:ext cx="874713"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Lst>
              <a:defRPr smtClean="0">
                <a:solidFill>
                  <a:srgbClr val="103154"/>
                </a:solidFill>
                <a:latin typeface="+mn-lt"/>
                <a:ea typeface="+mn-ea"/>
              </a:defRPr>
            </a:lvl1pPr>
          </a:lstStyle>
          <a:p>
            <a:pPr>
              <a:defRPr/>
            </a:pPr>
            <a:fld id="{C3FB7F5C-F553-4DAE-A0A5-39A4E152A9FE}" type="slidenum">
              <a:rPr lang="it-IT" altLang="it-IT"/>
              <a:pPr>
                <a:defRPr/>
              </a:pPr>
              <a:t>‹N›</a:t>
            </a:fld>
            <a:endParaRPr lang="it-IT" altLang="it-IT"/>
          </a:p>
        </p:txBody>
      </p:sp>
      <p:sp>
        <p:nvSpPr>
          <p:cNvPr id="1031" name="Freeform 6"/>
          <p:cNvSpPr>
            <a:spLocks noChangeArrowheads="1"/>
          </p:cNvSpPr>
          <p:nvPr/>
        </p:nvSpPr>
        <p:spPr bwMode="auto">
          <a:xfrm>
            <a:off x="838200" y="1762125"/>
            <a:ext cx="2520950" cy="5095875"/>
          </a:xfrm>
          <a:custGeom>
            <a:avLst/>
            <a:gdLst>
              <a:gd name="T0" fmla="*/ 718926 w 2409"/>
              <a:gd name="T1" fmla="*/ 2344207 h 4865"/>
              <a:gd name="T2" fmla="*/ 917756 w 2409"/>
              <a:gd name="T3" fmla="*/ 2296024 h 4865"/>
              <a:gd name="T4" fmla="*/ 834038 w 2409"/>
              <a:gd name="T5" fmla="*/ 3103613 h 4865"/>
              <a:gd name="T6" fmla="*/ 1128096 w 2409"/>
              <a:gd name="T7" fmla="*/ 3169603 h 4865"/>
              <a:gd name="T8" fmla="*/ 655091 w 2409"/>
              <a:gd name="T9" fmla="*/ 2217465 h 4865"/>
              <a:gd name="T10" fmla="*/ 783807 w 2409"/>
              <a:gd name="T11" fmla="*/ 2243651 h 4865"/>
              <a:gd name="T12" fmla="*/ 604861 w 2409"/>
              <a:gd name="T13" fmla="*/ 2149380 h 4865"/>
              <a:gd name="T14" fmla="*/ 1952716 w 2409"/>
              <a:gd name="T15" fmla="*/ 258722 h 4865"/>
              <a:gd name="T16" fmla="*/ 1456688 w 2409"/>
              <a:gd name="T17" fmla="*/ 1086212 h 4865"/>
              <a:gd name="T18" fmla="*/ 2099222 w 2409"/>
              <a:gd name="T19" fmla="*/ 687131 h 4865"/>
              <a:gd name="T20" fmla="*/ 1673308 w 2409"/>
              <a:gd name="T21" fmla="*/ 951090 h 4865"/>
              <a:gd name="T22" fmla="*/ 1604241 w 2409"/>
              <a:gd name="T23" fmla="*/ 1108209 h 4865"/>
              <a:gd name="T24" fmla="*/ 2343050 w 2409"/>
              <a:gd name="T25" fmla="*/ 610667 h 4865"/>
              <a:gd name="T26" fmla="*/ 1949577 w 2409"/>
              <a:gd name="T27" fmla="*/ 1157439 h 4865"/>
              <a:gd name="T28" fmla="*/ 2275029 w 2409"/>
              <a:gd name="T29" fmla="*/ 1697927 h 4865"/>
              <a:gd name="T30" fmla="*/ 1884695 w 2409"/>
              <a:gd name="T31" fmla="*/ 1609940 h 4865"/>
              <a:gd name="T32" fmla="*/ 1386575 w 2409"/>
              <a:gd name="T33" fmla="*/ 1362741 h 4865"/>
              <a:gd name="T34" fmla="*/ 1477618 w 2409"/>
              <a:gd name="T35" fmla="*/ 1922082 h 4865"/>
              <a:gd name="T36" fmla="*/ 1269370 w 2409"/>
              <a:gd name="T37" fmla="*/ 2068726 h 4865"/>
              <a:gd name="T38" fmla="*/ 1144840 w 2409"/>
              <a:gd name="T39" fmla="*/ 4201347 h 4865"/>
              <a:gd name="T40" fmla="*/ 1767490 w 2409"/>
              <a:gd name="T41" fmla="*/ 3418897 h 4865"/>
              <a:gd name="T42" fmla="*/ 2515718 w 2409"/>
              <a:gd name="T43" fmla="*/ 3478602 h 4865"/>
              <a:gd name="T44" fmla="*/ 1334251 w 2409"/>
              <a:gd name="T45" fmla="*/ 4044229 h 4865"/>
              <a:gd name="T46" fmla="*/ 1200303 w 2409"/>
              <a:gd name="T47" fmla="*/ 5095875 h 4865"/>
              <a:gd name="T48" fmla="*/ 1093563 w 2409"/>
              <a:gd name="T49" fmla="*/ 3781317 h 4865"/>
              <a:gd name="T50" fmla="*/ 773342 w 2409"/>
              <a:gd name="T51" fmla="*/ 3999188 h 4865"/>
              <a:gd name="T52" fmla="*/ 895780 w 2409"/>
              <a:gd name="T53" fmla="*/ 5059214 h 4865"/>
              <a:gd name="T54" fmla="*/ 667649 w 2409"/>
              <a:gd name="T55" fmla="*/ 4178303 h 4865"/>
              <a:gd name="T56" fmla="*/ 100461 w 2409"/>
              <a:gd name="T57" fmla="*/ 3956243 h 4865"/>
              <a:gd name="T58" fmla="*/ 197783 w 2409"/>
              <a:gd name="T59" fmla="*/ 3863019 h 4865"/>
              <a:gd name="T60" fmla="*/ 547305 w 2409"/>
              <a:gd name="T61" fmla="*/ 3742561 h 4865"/>
              <a:gd name="T62" fmla="*/ 543119 w 2409"/>
              <a:gd name="T63" fmla="*/ 3491172 h 4865"/>
              <a:gd name="T64" fmla="*/ 570327 w 2409"/>
              <a:gd name="T65" fmla="*/ 3728945 h 4865"/>
              <a:gd name="T66" fmla="*/ 745088 w 2409"/>
              <a:gd name="T67" fmla="*/ 3558209 h 4865"/>
              <a:gd name="T68" fmla="*/ 654045 w 2409"/>
              <a:gd name="T69" fmla="*/ 3083711 h 4865"/>
              <a:gd name="T70" fmla="*/ 620558 w 2409"/>
              <a:gd name="T71" fmla="*/ 2452095 h 4865"/>
              <a:gd name="T72" fmla="*/ 163250 w 2409"/>
              <a:gd name="T73" fmla="*/ 2552651 h 4865"/>
              <a:gd name="T74" fmla="*/ 113019 w 2409"/>
              <a:gd name="T75" fmla="*/ 2397628 h 4865"/>
              <a:gd name="T76" fmla="*/ 471959 w 2409"/>
              <a:gd name="T77" fmla="*/ 2399722 h 4865"/>
              <a:gd name="T78" fmla="*/ 114065 w 2409"/>
              <a:gd name="T79" fmla="*/ 2111672 h 4865"/>
              <a:gd name="T80" fmla="*/ 220806 w 2409"/>
              <a:gd name="T81" fmla="*/ 2068726 h 4865"/>
              <a:gd name="T82" fmla="*/ 297198 w 2409"/>
              <a:gd name="T83" fmla="*/ 1934652 h 4865"/>
              <a:gd name="T84" fmla="*/ 567188 w 2409"/>
              <a:gd name="T85" fmla="*/ 2171377 h 4865"/>
              <a:gd name="T86" fmla="*/ 266850 w 2409"/>
              <a:gd name="T87" fmla="*/ 1847713 h 4865"/>
              <a:gd name="T88" fmla="*/ 425914 w 2409"/>
              <a:gd name="T89" fmla="*/ 1852950 h 4865"/>
              <a:gd name="T90" fmla="*/ 565095 w 2409"/>
              <a:gd name="T91" fmla="*/ 1895896 h 4865"/>
              <a:gd name="T92" fmla="*/ 592303 w 2409"/>
              <a:gd name="T93" fmla="*/ 1654981 h 4865"/>
              <a:gd name="T94" fmla="*/ 680207 w 2409"/>
              <a:gd name="T95" fmla="*/ 1829906 h 4865"/>
              <a:gd name="T96" fmla="*/ 865432 w 2409"/>
              <a:gd name="T97" fmla="*/ 2303356 h 4865"/>
              <a:gd name="T98" fmla="*/ 868571 w 2409"/>
              <a:gd name="T99" fmla="*/ 1863425 h 4865"/>
              <a:gd name="T100" fmla="*/ 966940 w 2409"/>
              <a:gd name="T101" fmla="*/ 1726208 h 4865"/>
              <a:gd name="T102" fmla="*/ 957521 w 2409"/>
              <a:gd name="T103" fmla="*/ 2111672 h 4865"/>
              <a:gd name="T104" fmla="*/ 1359367 w 2409"/>
              <a:gd name="T105" fmla="*/ 1322937 h 4865"/>
              <a:gd name="T106" fmla="*/ 1015077 w 2409"/>
              <a:gd name="T107" fmla="*/ 1010795 h 4865"/>
              <a:gd name="T108" fmla="*/ 325453 w 2409"/>
              <a:gd name="T109" fmla="*/ 687131 h 4865"/>
              <a:gd name="T110" fmla="*/ 807876 w 2409"/>
              <a:gd name="T111" fmla="*/ 690274 h 4865"/>
              <a:gd name="T112" fmla="*/ 1206582 w 2409"/>
              <a:gd name="T113" fmla="*/ 912334 h 4865"/>
              <a:gd name="T114" fmla="*/ 657184 w 2409"/>
              <a:gd name="T115" fmla="*/ 328901 h 4865"/>
              <a:gd name="T116" fmla="*/ 1258905 w 2409"/>
              <a:gd name="T117" fmla="*/ 578196 h 4865"/>
              <a:gd name="T118" fmla="*/ 1432620 w 2409"/>
              <a:gd name="T119" fmla="*/ 736362 h 4865"/>
              <a:gd name="T120" fmla="*/ 1828186 w 2409"/>
              <a:gd name="T121" fmla="*/ 39803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rgbClr val="FFFFFF">
              <a:alpha val="7843"/>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Rectangle 7"/>
          <p:cNvSpPr>
            <a:spLocks noGrp="1" noChangeArrowheads="1"/>
          </p:cNvSpPr>
          <p:nvPr>
            <p:ph type="title"/>
          </p:nvPr>
        </p:nvSpPr>
        <p:spPr bwMode="auto">
          <a:xfrm>
            <a:off x="3740150" y="1417638"/>
            <a:ext cx="5118100" cy="230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it-IT" smtClean="0"/>
              <a:t>Fate clic per modificare il formato del testo del titoloFare clic per modificare stile</a:t>
            </a:r>
          </a:p>
        </p:txBody>
      </p:sp>
      <p:sp>
        <p:nvSpPr>
          <p:cNvPr id="1033" name="Freeform 8"/>
          <p:cNvSpPr>
            <a:spLocks noChangeArrowheads="1"/>
          </p:cNvSpPr>
          <p:nvPr/>
        </p:nvSpPr>
        <p:spPr bwMode="auto">
          <a:xfrm>
            <a:off x="838200" y="1762125"/>
            <a:ext cx="2520950" cy="5095875"/>
          </a:xfrm>
          <a:custGeom>
            <a:avLst/>
            <a:gdLst>
              <a:gd name="T0" fmla="*/ 718926 w 2409"/>
              <a:gd name="T1" fmla="*/ 2344207 h 4865"/>
              <a:gd name="T2" fmla="*/ 917756 w 2409"/>
              <a:gd name="T3" fmla="*/ 2296024 h 4865"/>
              <a:gd name="T4" fmla="*/ 834038 w 2409"/>
              <a:gd name="T5" fmla="*/ 3103613 h 4865"/>
              <a:gd name="T6" fmla="*/ 1128096 w 2409"/>
              <a:gd name="T7" fmla="*/ 3169603 h 4865"/>
              <a:gd name="T8" fmla="*/ 655091 w 2409"/>
              <a:gd name="T9" fmla="*/ 2217465 h 4865"/>
              <a:gd name="T10" fmla="*/ 783807 w 2409"/>
              <a:gd name="T11" fmla="*/ 2243651 h 4865"/>
              <a:gd name="T12" fmla="*/ 604861 w 2409"/>
              <a:gd name="T13" fmla="*/ 2149380 h 4865"/>
              <a:gd name="T14" fmla="*/ 1952716 w 2409"/>
              <a:gd name="T15" fmla="*/ 258722 h 4865"/>
              <a:gd name="T16" fmla="*/ 1456688 w 2409"/>
              <a:gd name="T17" fmla="*/ 1086212 h 4865"/>
              <a:gd name="T18" fmla="*/ 2099222 w 2409"/>
              <a:gd name="T19" fmla="*/ 687131 h 4865"/>
              <a:gd name="T20" fmla="*/ 1673308 w 2409"/>
              <a:gd name="T21" fmla="*/ 951090 h 4865"/>
              <a:gd name="T22" fmla="*/ 1604241 w 2409"/>
              <a:gd name="T23" fmla="*/ 1108209 h 4865"/>
              <a:gd name="T24" fmla="*/ 2343050 w 2409"/>
              <a:gd name="T25" fmla="*/ 610667 h 4865"/>
              <a:gd name="T26" fmla="*/ 1949577 w 2409"/>
              <a:gd name="T27" fmla="*/ 1157439 h 4865"/>
              <a:gd name="T28" fmla="*/ 2275029 w 2409"/>
              <a:gd name="T29" fmla="*/ 1697927 h 4865"/>
              <a:gd name="T30" fmla="*/ 1884695 w 2409"/>
              <a:gd name="T31" fmla="*/ 1609940 h 4865"/>
              <a:gd name="T32" fmla="*/ 1386575 w 2409"/>
              <a:gd name="T33" fmla="*/ 1362741 h 4865"/>
              <a:gd name="T34" fmla="*/ 1477618 w 2409"/>
              <a:gd name="T35" fmla="*/ 1922082 h 4865"/>
              <a:gd name="T36" fmla="*/ 1269370 w 2409"/>
              <a:gd name="T37" fmla="*/ 2068726 h 4865"/>
              <a:gd name="T38" fmla="*/ 1144840 w 2409"/>
              <a:gd name="T39" fmla="*/ 4201347 h 4865"/>
              <a:gd name="T40" fmla="*/ 1767490 w 2409"/>
              <a:gd name="T41" fmla="*/ 3418897 h 4865"/>
              <a:gd name="T42" fmla="*/ 2515718 w 2409"/>
              <a:gd name="T43" fmla="*/ 3478602 h 4865"/>
              <a:gd name="T44" fmla="*/ 1334251 w 2409"/>
              <a:gd name="T45" fmla="*/ 4044229 h 4865"/>
              <a:gd name="T46" fmla="*/ 1200303 w 2409"/>
              <a:gd name="T47" fmla="*/ 5095875 h 4865"/>
              <a:gd name="T48" fmla="*/ 1093563 w 2409"/>
              <a:gd name="T49" fmla="*/ 3781317 h 4865"/>
              <a:gd name="T50" fmla="*/ 773342 w 2409"/>
              <a:gd name="T51" fmla="*/ 3999188 h 4865"/>
              <a:gd name="T52" fmla="*/ 895780 w 2409"/>
              <a:gd name="T53" fmla="*/ 5059214 h 4865"/>
              <a:gd name="T54" fmla="*/ 667649 w 2409"/>
              <a:gd name="T55" fmla="*/ 4178303 h 4865"/>
              <a:gd name="T56" fmla="*/ 100461 w 2409"/>
              <a:gd name="T57" fmla="*/ 3956243 h 4865"/>
              <a:gd name="T58" fmla="*/ 197783 w 2409"/>
              <a:gd name="T59" fmla="*/ 3863019 h 4865"/>
              <a:gd name="T60" fmla="*/ 547305 w 2409"/>
              <a:gd name="T61" fmla="*/ 3742561 h 4865"/>
              <a:gd name="T62" fmla="*/ 543119 w 2409"/>
              <a:gd name="T63" fmla="*/ 3491172 h 4865"/>
              <a:gd name="T64" fmla="*/ 570327 w 2409"/>
              <a:gd name="T65" fmla="*/ 3728945 h 4865"/>
              <a:gd name="T66" fmla="*/ 745088 w 2409"/>
              <a:gd name="T67" fmla="*/ 3558209 h 4865"/>
              <a:gd name="T68" fmla="*/ 654045 w 2409"/>
              <a:gd name="T69" fmla="*/ 3083711 h 4865"/>
              <a:gd name="T70" fmla="*/ 620558 w 2409"/>
              <a:gd name="T71" fmla="*/ 2452095 h 4865"/>
              <a:gd name="T72" fmla="*/ 163250 w 2409"/>
              <a:gd name="T73" fmla="*/ 2552651 h 4865"/>
              <a:gd name="T74" fmla="*/ 113019 w 2409"/>
              <a:gd name="T75" fmla="*/ 2397628 h 4865"/>
              <a:gd name="T76" fmla="*/ 471959 w 2409"/>
              <a:gd name="T77" fmla="*/ 2399722 h 4865"/>
              <a:gd name="T78" fmla="*/ 114065 w 2409"/>
              <a:gd name="T79" fmla="*/ 2111672 h 4865"/>
              <a:gd name="T80" fmla="*/ 220806 w 2409"/>
              <a:gd name="T81" fmla="*/ 2068726 h 4865"/>
              <a:gd name="T82" fmla="*/ 297198 w 2409"/>
              <a:gd name="T83" fmla="*/ 1934652 h 4865"/>
              <a:gd name="T84" fmla="*/ 567188 w 2409"/>
              <a:gd name="T85" fmla="*/ 2171377 h 4865"/>
              <a:gd name="T86" fmla="*/ 266850 w 2409"/>
              <a:gd name="T87" fmla="*/ 1847713 h 4865"/>
              <a:gd name="T88" fmla="*/ 425914 w 2409"/>
              <a:gd name="T89" fmla="*/ 1852950 h 4865"/>
              <a:gd name="T90" fmla="*/ 565095 w 2409"/>
              <a:gd name="T91" fmla="*/ 1895896 h 4865"/>
              <a:gd name="T92" fmla="*/ 592303 w 2409"/>
              <a:gd name="T93" fmla="*/ 1654981 h 4865"/>
              <a:gd name="T94" fmla="*/ 680207 w 2409"/>
              <a:gd name="T95" fmla="*/ 1829906 h 4865"/>
              <a:gd name="T96" fmla="*/ 865432 w 2409"/>
              <a:gd name="T97" fmla="*/ 2303356 h 4865"/>
              <a:gd name="T98" fmla="*/ 868571 w 2409"/>
              <a:gd name="T99" fmla="*/ 1863425 h 4865"/>
              <a:gd name="T100" fmla="*/ 966940 w 2409"/>
              <a:gd name="T101" fmla="*/ 1726208 h 4865"/>
              <a:gd name="T102" fmla="*/ 957521 w 2409"/>
              <a:gd name="T103" fmla="*/ 2111672 h 4865"/>
              <a:gd name="T104" fmla="*/ 1359367 w 2409"/>
              <a:gd name="T105" fmla="*/ 1322937 h 4865"/>
              <a:gd name="T106" fmla="*/ 1015077 w 2409"/>
              <a:gd name="T107" fmla="*/ 1010795 h 4865"/>
              <a:gd name="T108" fmla="*/ 325453 w 2409"/>
              <a:gd name="T109" fmla="*/ 687131 h 4865"/>
              <a:gd name="T110" fmla="*/ 807876 w 2409"/>
              <a:gd name="T111" fmla="*/ 690274 h 4865"/>
              <a:gd name="T112" fmla="*/ 1206582 w 2409"/>
              <a:gd name="T113" fmla="*/ 912334 h 4865"/>
              <a:gd name="T114" fmla="*/ 657184 w 2409"/>
              <a:gd name="T115" fmla="*/ 328901 h 4865"/>
              <a:gd name="T116" fmla="*/ 1258905 w 2409"/>
              <a:gd name="T117" fmla="*/ 578196 h 4865"/>
              <a:gd name="T118" fmla="*/ 1432620 w 2409"/>
              <a:gd name="T119" fmla="*/ 736362 h 4865"/>
              <a:gd name="T120" fmla="*/ 1828186 w 2409"/>
              <a:gd name="T121" fmla="*/ 39803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rgbClr val="FFFFFF">
              <a:alpha val="7843"/>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Rectangle 9"/>
          <p:cNvSpPr>
            <a:spLocks noGrp="1" noChangeArrowheads="1"/>
          </p:cNvSpPr>
          <p:nvPr>
            <p:ph type="body" idx="1"/>
          </p:nvPr>
        </p:nvSpPr>
        <p:spPr bwMode="auto">
          <a:xfrm>
            <a:off x="457200" y="1604963"/>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404" rIns="0" bIns="0" numCol="1" anchor="t" anchorCtr="0" compatLnSpc="1">
            <a:prstTxWarp prst="textNoShape">
              <a:avLst/>
            </a:prstTxWarp>
          </a:bodyPr>
          <a:lstStyle/>
          <a:p>
            <a:pPr lvl="0"/>
            <a:r>
              <a:rPr lang="en-GB" altLang="it-IT" smtClean="0"/>
              <a:t>Fate clic per modificare il formato del testo della struttura</a:t>
            </a:r>
          </a:p>
          <a:p>
            <a:pPr lvl="1"/>
            <a:r>
              <a:rPr lang="en-GB" altLang="it-IT" smtClean="0"/>
              <a:t>Secondo livello struttura</a:t>
            </a:r>
          </a:p>
          <a:p>
            <a:pPr lvl="2"/>
            <a:r>
              <a:rPr lang="en-GB" altLang="it-IT" smtClean="0"/>
              <a:t>Terzo livello struttura</a:t>
            </a:r>
          </a:p>
          <a:p>
            <a:pPr lvl="3"/>
            <a:r>
              <a:rPr lang="en-GB" altLang="it-IT" smtClean="0"/>
              <a:t>Quarto livello struttura</a:t>
            </a:r>
          </a:p>
          <a:p>
            <a:pPr lvl="4"/>
            <a:r>
              <a:rPr lang="en-GB" altLang="it-IT" smtClean="0"/>
              <a:t>Quinto livello struttura</a:t>
            </a:r>
          </a:p>
          <a:p>
            <a:pPr lvl="4"/>
            <a:r>
              <a:rPr lang="en-GB" altLang="it-IT" smtClean="0"/>
              <a:t>Sesto livello struttura</a:t>
            </a:r>
          </a:p>
          <a:p>
            <a:pPr lvl="4"/>
            <a:r>
              <a:rPr lang="en-GB" altLang="it-IT" smtClean="0"/>
              <a:t>Settimo livello struttura</a:t>
            </a:r>
          </a:p>
          <a:p>
            <a:pPr lvl="4"/>
            <a:r>
              <a:rPr lang="en-GB" altLang="it-IT" smtClean="0"/>
              <a:t>Ottavo livello struttura</a:t>
            </a:r>
          </a:p>
          <a:p>
            <a:pPr lvl="4"/>
            <a:r>
              <a:rPr lang="en-GB" altLang="it-IT" smtClean="0"/>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sldNum="0" hdr="0" ftr="0"/>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rgbClr val="103154"/>
          </a:solidFill>
          <a:latin typeface="+mj-lt"/>
          <a:ea typeface="Lucida Sans Unicode" panose="020B0602030504020204" pitchFamily="34" charset="0"/>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ea typeface="Lucida Sans Unicode" panose="020B0602030504020204" pitchFamily="34" charset="0"/>
          <a:cs typeface="Lucida Sans Unicode" panose="020B0602030504020204" pitchFamily="34"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ea typeface="Lucida Sans Unicode" panose="020B0602030504020204" pitchFamily="34" charset="0"/>
          <a:cs typeface="Lucida Sans Unicode" panose="020B0602030504020204" pitchFamily="34"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ea typeface="Lucida Sans Unicode" panose="020B0602030504020204" pitchFamily="34" charset="0"/>
          <a:cs typeface="Lucida Sans Unicode" panose="020B0602030504020204" pitchFamily="34"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ea typeface="Lucida Sans Unicode" panose="020B0602030504020204" pitchFamily="34" charset="0"/>
          <a:cs typeface="Lucida Sans Unicode" panose="020B0602030504020204" pitchFamily="34" charset="0"/>
        </a:defRPr>
      </a:lvl5pPr>
      <a:lvl6pPr marL="25146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cs typeface="Lucida Sans Unicode" panose="020B0602030504020204" pitchFamily="34" charset="0"/>
        </a:defRPr>
      </a:lvl6pPr>
      <a:lvl7pPr marL="29718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cs typeface="Lucida Sans Unicode" panose="020B0602030504020204" pitchFamily="34" charset="0"/>
        </a:defRPr>
      </a:lvl7pPr>
      <a:lvl8pPr marL="34290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cs typeface="Lucida Sans Unicode" panose="020B0602030504020204" pitchFamily="34" charset="0"/>
        </a:defRPr>
      </a:lvl8pPr>
      <a:lvl9pPr marL="38862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cs typeface="Lucida Sans Unicode" panose="020B0602030504020204" pitchFamily="34"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2200" kern="1200">
          <a:solidFill>
            <a:srgbClr val="87FDFF"/>
          </a:solidFill>
          <a:latin typeface="+mn-lt"/>
          <a:ea typeface="Lucida Sans Unicode" panose="020B0602030504020204" pitchFamily="34" charset="0"/>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kern="1200">
          <a:solidFill>
            <a:srgbClr val="87FDFF"/>
          </a:solidFill>
          <a:latin typeface="+mn-lt"/>
          <a:ea typeface="Lucida Sans Unicode" panose="020B0602030504020204" pitchFamily="34" charset="0"/>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1600" kern="1200">
          <a:solidFill>
            <a:srgbClr val="87FDFF"/>
          </a:solidFill>
          <a:latin typeface="+mn-lt"/>
          <a:ea typeface="Lucida Sans Unicode" panose="020B0602030504020204" pitchFamily="34" charset="0"/>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1600" kern="1200">
          <a:solidFill>
            <a:srgbClr val="87FDFF"/>
          </a:solidFill>
          <a:latin typeface="+mn-lt"/>
          <a:ea typeface="Lucida Sans Unicode" panose="020B0602030504020204" pitchFamily="34" charset="0"/>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87FDFF"/>
          </a:solidFill>
          <a:latin typeface="+mn-lt"/>
          <a:ea typeface="Lucida Sans Unicode" panose="020B0602030504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Freeform 1"/>
          <p:cNvSpPr>
            <a:spLocks noChangeArrowheads="1"/>
          </p:cNvSpPr>
          <p:nvPr/>
        </p:nvSpPr>
        <p:spPr bwMode="auto">
          <a:xfrm>
            <a:off x="5489575" y="0"/>
            <a:ext cx="3394075" cy="6858000"/>
          </a:xfrm>
          <a:custGeom>
            <a:avLst/>
            <a:gdLst>
              <a:gd name="T0" fmla="*/ 967924 w 2409"/>
              <a:gd name="T1" fmla="*/ 3154821 h 4865"/>
              <a:gd name="T2" fmla="*/ 1235618 w 2409"/>
              <a:gd name="T3" fmla="*/ 3089977 h 4865"/>
              <a:gd name="T4" fmla="*/ 1122905 w 2409"/>
              <a:gd name="T5" fmla="*/ 4176825 h 4865"/>
              <a:gd name="T6" fmla="*/ 1518810 w 2409"/>
              <a:gd name="T7" fmla="*/ 4265634 h 4865"/>
              <a:gd name="T8" fmla="*/ 881980 w 2409"/>
              <a:gd name="T9" fmla="*/ 2984252 h 4865"/>
              <a:gd name="T10" fmla="*/ 1055277 w 2409"/>
              <a:gd name="T11" fmla="*/ 3019494 h 4865"/>
              <a:gd name="T12" fmla="*/ 814353 w 2409"/>
              <a:gd name="T13" fmla="*/ 2892624 h 4865"/>
              <a:gd name="T14" fmla="*/ 2629034 w 2409"/>
              <a:gd name="T15" fmla="*/ 348186 h 4865"/>
              <a:gd name="T16" fmla="*/ 1961209 w 2409"/>
              <a:gd name="T17" fmla="*/ 1461818 h 4865"/>
              <a:gd name="T18" fmla="*/ 2826282 w 2409"/>
              <a:gd name="T19" fmla="*/ 924738 h 4865"/>
              <a:gd name="T20" fmla="*/ 2252854 w 2409"/>
              <a:gd name="T21" fmla="*/ 1279972 h 4865"/>
              <a:gd name="T22" fmla="*/ 2159866 w 2409"/>
              <a:gd name="T23" fmla="*/ 1491421 h 4865"/>
              <a:gd name="T24" fmla="*/ 3154560 w 2409"/>
              <a:gd name="T25" fmla="*/ 821832 h 4865"/>
              <a:gd name="T26" fmla="*/ 2624808 w 2409"/>
              <a:gd name="T27" fmla="*/ 1557675 h 4865"/>
              <a:gd name="T28" fmla="*/ 3062980 w 2409"/>
              <a:gd name="T29" fmla="*/ 2285060 h 4865"/>
              <a:gd name="T30" fmla="*/ 2537455 w 2409"/>
              <a:gd name="T31" fmla="*/ 2166649 h 4865"/>
              <a:gd name="T32" fmla="*/ 1866812 w 2409"/>
              <a:gd name="T33" fmla="*/ 1833969 h 4865"/>
              <a:gd name="T34" fmla="*/ 1989387 w 2409"/>
              <a:gd name="T35" fmla="*/ 2586728 h 4865"/>
              <a:gd name="T36" fmla="*/ 1709013 w 2409"/>
              <a:gd name="T37" fmla="*/ 2784080 h 4865"/>
              <a:gd name="T38" fmla="*/ 1541352 w 2409"/>
              <a:gd name="T39" fmla="*/ 5654150 h 4865"/>
              <a:gd name="T40" fmla="*/ 2379657 w 2409"/>
              <a:gd name="T41" fmla="*/ 4601133 h 4865"/>
              <a:gd name="T42" fmla="*/ 3387030 w 2409"/>
              <a:gd name="T43" fmla="*/ 4681484 h 4865"/>
              <a:gd name="T44" fmla="*/ 1796366 w 2409"/>
              <a:gd name="T45" fmla="*/ 5442701 h 4865"/>
              <a:gd name="T46" fmla="*/ 1616025 w 2409"/>
              <a:gd name="T47" fmla="*/ 6858000 h 4865"/>
              <a:gd name="T48" fmla="*/ 1472316 w 2409"/>
              <a:gd name="T49" fmla="*/ 5088876 h 4865"/>
              <a:gd name="T50" fmla="*/ 1041188 w 2409"/>
              <a:gd name="T51" fmla="*/ 5382085 h 4865"/>
              <a:gd name="T52" fmla="*/ 1206031 w 2409"/>
              <a:gd name="T53" fmla="*/ 6808662 h 4865"/>
              <a:gd name="T54" fmla="*/ 898887 w 2409"/>
              <a:gd name="T55" fmla="*/ 5623137 h 4865"/>
              <a:gd name="T56" fmla="*/ 135256 w 2409"/>
              <a:gd name="T57" fmla="*/ 5324289 h 4865"/>
              <a:gd name="T58" fmla="*/ 266285 w 2409"/>
              <a:gd name="T59" fmla="*/ 5198829 h 4865"/>
              <a:gd name="T60" fmla="*/ 736862 w 2409"/>
              <a:gd name="T61" fmla="*/ 5036718 h 4865"/>
              <a:gd name="T62" fmla="*/ 731227 w 2409"/>
              <a:gd name="T63" fmla="*/ 4698400 h 4865"/>
              <a:gd name="T64" fmla="*/ 767858 w 2409"/>
              <a:gd name="T65" fmla="*/ 5018393 h 4865"/>
              <a:gd name="T66" fmla="*/ 1003147 w 2409"/>
              <a:gd name="T67" fmla="*/ 4788618 h 4865"/>
              <a:gd name="T68" fmla="*/ 880572 w 2409"/>
              <a:gd name="T69" fmla="*/ 4150042 h 4865"/>
              <a:gd name="T70" fmla="*/ 835486 w 2409"/>
              <a:gd name="T71" fmla="*/ 3300016 h 4865"/>
              <a:gd name="T72" fmla="*/ 219791 w 2409"/>
              <a:gd name="T73" fmla="*/ 3435343 h 4865"/>
              <a:gd name="T74" fmla="*/ 152163 w 2409"/>
              <a:gd name="T75" fmla="*/ 3226714 h 4865"/>
              <a:gd name="T76" fmla="*/ 635420 w 2409"/>
              <a:gd name="T77" fmla="*/ 3229533 h 4865"/>
              <a:gd name="T78" fmla="*/ 153572 w 2409"/>
              <a:gd name="T79" fmla="*/ 2841876 h 4865"/>
              <a:gd name="T80" fmla="*/ 297281 w 2409"/>
              <a:gd name="T81" fmla="*/ 2784080 h 4865"/>
              <a:gd name="T82" fmla="*/ 400132 w 2409"/>
              <a:gd name="T83" fmla="*/ 2603644 h 4865"/>
              <a:gd name="T84" fmla="*/ 763632 w 2409"/>
              <a:gd name="T85" fmla="*/ 2922227 h 4865"/>
              <a:gd name="T86" fmla="*/ 359273 w 2409"/>
              <a:gd name="T87" fmla="*/ 2486642 h 4865"/>
              <a:gd name="T88" fmla="*/ 573428 w 2409"/>
              <a:gd name="T89" fmla="*/ 2493690 h 4865"/>
              <a:gd name="T90" fmla="*/ 760814 w 2409"/>
              <a:gd name="T91" fmla="*/ 2551486 h 4865"/>
              <a:gd name="T92" fmla="*/ 797446 w 2409"/>
              <a:gd name="T93" fmla="*/ 2227264 h 4865"/>
              <a:gd name="T94" fmla="*/ 915794 w 2409"/>
              <a:gd name="T95" fmla="*/ 2462677 h 4865"/>
              <a:gd name="T96" fmla="*/ 1165172 w 2409"/>
              <a:gd name="T97" fmla="*/ 3099844 h 4865"/>
              <a:gd name="T98" fmla="*/ 1169399 w 2409"/>
              <a:gd name="T99" fmla="*/ 2507787 h 4865"/>
              <a:gd name="T100" fmla="*/ 1301837 w 2409"/>
              <a:gd name="T101" fmla="*/ 2323121 h 4865"/>
              <a:gd name="T102" fmla="*/ 1289157 w 2409"/>
              <a:gd name="T103" fmla="*/ 2841876 h 4865"/>
              <a:gd name="T104" fmla="*/ 1830180 w 2409"/>
              <a:gd name="T105" fmla="*/ 1780402 h 4865"/>
              <a:gd name="T106" fmla="*/ 1366647 w 2409"/>
              <a:gd name="T107" fmla="*/ 1360323 h 4865"/>
              <a:gd name="T108" fmla="*/ 438172 w 2409"/>
              <a:gd name="T109" fmla="*/ 924738 h 4865"/>
              <a:gd name="T110" fmla="*/ 1087682 w 2409"/>
              <a:gd name="T111" fmla="*/ 928966 h 4865"/>
              <a:gd name="T112" fmla="*/ 1624478 w 2409"/>
              <a:gd name="T113" fmla="*/ 1227815 h 4865"/>
              <a:gd name="T114" fmla="*/ 884798 w 2409"/>
              <a:gd name="T115" fmla="*/ 442634 h 4865"/>
              <a:gd name="T116" fmla="*/ 1694924 w 2409"/>
              <a:gd name="T117" fmla="*/ 778133 h 4865"/>
              <a:gd name="T118" fmla="*/ 1928804 w 2409"/>
              <a:gd name="T119" fmla="*/ 990992 h 4865"/>
              <a:gd name="T120" fmla="*/ 2461374 w 2409"/>
              <a:gd name="T121" fmla="*/ 5356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rgbClr val="FFFFFF">
              <a:alpha val="25098"/>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 name="Rectangle 2"/>
          <p:cNvSpPr>
            <a:spLocks noGrp="1" noChangeArrowheads="1"/>
          </p:cNvSpPr>
          <p:nvPr>
            <p:ph type="dt"/>
          </p:nvPr>
        </p:nvSpPr>
        <p:spPr bwMode="auto">
          <a:xfrm>
            <a:off x="276225" y="6429375"/>
            <a:ext cx="2132013"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Lst>
              <a:defRPr smtClean="0">
                <a:solidFill>
                  <a:srgbClr val="103154"/>
                </a:solidFill>
                <a:latin typeface="+mn-lt"/>
                <a:ea typeface="+mn-ea"/>
              </a:defRPr>
            </a:lvl1pPr>
          </a:lstStyle>
          <a:p>
            <a:pPr>
              <a:defRPr/>
            </a:pPr>
            <a:r>
              <a:rPr lang="it-IT" altLang="it-IT"/>
              <a:t>21/01/15</a:t>
            </a:r>
          </a:p>
        </p:txBody>
      </p:sp>
      <p:sp>
        <p:nvSpPr>
          <p:cNvPr id="2052" name="Text Box 3"/>
          <p:cNvSpPr txBox="1">
            <a:spLocks noChangeArrowheads="1"/>
          </p:cNvSpPr>
          <p:nvPr/>
        </p:nvSpPr>
        <p:spPr bwMode="auto">
          <a:xfrm>
            <a:off x="3743325" y="6429375"/>
            <a:ext cx="408622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3" name="Rectangle 4"/>
          <p:cNvSpPr>
            <a:spLocks noGrp="1" noChangeArrowheads="1"/>
          </p:cNvSpPr>
          <p:nvPr>
            <p:ph type="sldNum"/>
          </p:nvPr>
        </p:nvSpPr>
        <p:spPr bwMode="auto">
          <a:xfrm>
            <a:off x="7991475" y="6429375"/>
            <a:ext cx="874713"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Lst>
              <a:defRPr smtClean="0">
                <a:solidFill>
                  <a:srgbClr val="103154"/>
                </a:solidFill>
                <a:latin typeface="+mn-lt"/>
                <a:ea typeface="+mn-ea"/>
              </a:defRPr>
            </a:lvl1pPr>
          </a:lstStyle>
          <a:p>
            <a:pPr>
              <a:defRPr/>
            </a:pPr>
            <a:fld id="{F8CC9BC3-37FA-40E9-83A9-E9E5C50641BB}" type="slidenum">
              <a:rPr lang="it-IT" altLang="it-IT"/>
              <a:pPr>
                <a:defRPr/>
              </a:pPr>
              <a:t>‹N›</a:t>
            </a:fld>
            <a:endParaRPr lang="it-IT" altLang="it-IT"/>
          </a:p>
        </p:txBody>
      </p:sp>
      <p:sp>
        <p:nvSpPr>
          <p:cNvPr id="2054" name="Rectangle 5"/>
          <p:cNvSpPr>
            <a:spLocks noGrp="1" noChangeArrowheads="1"/>
          </p:cNvSpPr>
          <p:nvPr>
            <p:ph type="title"/>
          </p:nvPr>
        </p:nvSpPr>
        <p:spPr bwMode="auto">
          <a:xfrm>
            <a:off x="276225" y="228600"/>
            <a:ext cx="8589963" cy="106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it-IT" smtClean="0"/>
              <a:t>Fate clic per modificare il formato del testo del titoloFare clic per modificare stile</a:t>
            </a:r>
          </a:p>
        </p:txBody>
      </p:sp>
      <p:sp>
        <p:nvSpPr>
          <p:cNvPr id="2055" name="Rectangle 6"/>
          <p:cNvSpPr>
            <a:spLocks noGrp="1" noChangeArrowheads="1"/>
          </p:cNvSpPr>
          <p:nvPr>
            <p:ph type="body" idx="1"/>
          </p:nvPr>
        </p:nvSpPr>
        <p:spPr bwMode="auto">
          <a:xfrm>
            <a:off x="274638" y="1298575"/>
            <a:ext cx="8593137" cy="4935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it-IT" smtClean="0"/>
              <a:t>Fate clic per modificare il formato del testo della struttura</a:t>
            </a:r>
          </a:p>
          <a:p>
            <a:pPr lvl="1"/>
            <a:r>
              <a:rPr lang="en-GB" altLang="it-IT" smtClean="0"/>
              <a:t>Secondo livello struttura</a:t>
            </a:r>
          </a:p>
          <a:p>
            <a:pPr lvl="2"/>
            <a:r>
              <a:rPr lang="en-GB" altLang="it-IT" smtClean="0"/>
              <a:t>Terzo livello struttura</a:t>
            </a:r>
          </a:p>
          <a:p>
            <a:pPr lvl="3"/>
            <a:r>
              <a:rPr lang="en-GB" altLang="it-IT" smtClean="0"/>
              <a:t>Quarto livello struttura</a:t>
            </a:r>
          </a:p>
          <a:p>
            <a:pPr lvl="4"/>
            <a:r>
              <a:rPr lang="en-GB" altLang="it-IT" smtClean="0"/>
              <a:t>Quinto livello struttura</a:t>
            </a:r>
          </a:p>
          <a:p>
            <a:pPr lvl="4"/>
            <a:r>
              <a:rPr lang="en-GB" altLang="it-IT" smtClean="0"/>
              <a:t>Sesto livello struttura</a:t>
            </a:r>
          </a:p>
          <a:p>
            <a:pPr lvl="4"/>
            <a:r>
              <a:rPr lang="en-GB" altLang="it-IT" smtClean="0"/>
              <a:t>Settimo livello struttura</a:t>
            </a:r>
          </a:p>
          <a:p>
            <a:pPr lvl="4"/>
            <a:r>
              <a:rPr lang="en-GB" altLang="it-IT" smtClean="0"/>
              <a:t>Ottavo livello struttura</a:t>
            </a:r>
          </a:p>
          <a:p>
            <a:pPr lvl="0"/>
            <a:r>
              <a:rPr lang="en-GB" altLang="it-IT" smtClean="0"/>
              <a:t>Nono livello strutturaFare clic per modificare gli stili del testo dello schema</a:t>
            </a:r>
          </a:p>
          <a:p>
            <a:pPr lvl="1"/>
            <a:r>
              <a:rPr lang="en-GB" altLang="it-IT" smtClean="0"/>
              <a:t>Secondo livello</a:t>
            </a:r>
          </a:p>
          <a:p>
            <a:pPr lvl="2"/>
            <a:r>
              <a:rPr lang="en-GB" altLang="it-IT" smtClean="0"/>
              <a:t>Terzo livello</a:t>
            </a:r>
          </a:p>
          <a:p>
            <a:pPr lvl="3"/>
            <a:r>
              <a:rPr lang="en-GB" altLang="it-IT" smtClean="0"/>
              <a:t>Quarto livello</a:t>
            </a:r>
          </a:p>
          <a:p>
            <a:pPr lvl="4"/>
            <a:r>
              <a:rPr lang="en-GB" altLang="it-IT" smtClean="0"/>
              <a:t>Quinto livello</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sldNum="0" hdr="0" ftr="0"/>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rgbClr val="103154"/>
          </a:solidFill>
          <a:latin typeface="+mj-lt"/>
          <a:ea typeface="Lucida Sans Unicode" panose="020B0602030504020204" pitchFamily="34" charset="0"/>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ea typeface="Lucida Sans Unicode" panose="020B0602030504020204" pitchFamily="34" charset="0"/>
          <a:cs typeface="Lucida Sans Unicode" panose="020B0602030504020204" pitchFamily="34"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ea typeface="Lucida Sans Unicode" panose="020B0602030504020204" pitchFamily="34" charset="0"/>
          <a:cs typeface="Lucida Sans Unicode" panose="020B0602030504020204" pitchFamily="34"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ea typeface="Lucida Sans Unicode" panose="020B0602030504020204" pitchFamily="34" charset="0"/>
          <a:cs typeface="Lucida Sans Unicode" panose="020B0602030504020204" pitchFamily="34"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ea typeface="Lucida Sans Unicode" panose="020B0602030504020204" pitchFamily="34" charset="0"/>
          <a:cs typeface="Lucida Sans Unicode" panose="020B0602030504020204" pitchFamily="34" charset="0"/>
        </a:defRPr>
      </a:lvl5pPr>
      <a:lvl6pPr marL="25146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cs typeface="Lucida Sans Unicode" panose="020B0602030504020204" pitchFamily="34" charset="0"/>
        </a:defRPr>
      </a:lvl6pPr>
      <a:lvl7pPr marL="29718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cs typeface="Lucida Sans Unicode" panose="020B0602030504020204" pitchFamily="34" charset="0"/>
        </a:defRPr>
      </a:lvl7pPr>
      <a:lvl8pPr marL="34290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cs typeface="Lucida Sans Unicode" panose="020B0602030504020204" pitchFamily="34" charset="0"/>
        </a:defRPr>
      </a:lvl8pPr>
      <a:lvl9pPr marL="38862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103154"/>
          </a:solidFill>
          <a:latin typeface="Candara" panose="020E0502030303020204" pitchFamily="34" charset="0"/>
          <a:cs typeface="Lucida Sans Unicode" panose="020B0602030504020204" pitchFamily="34"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2200" kern="1200">
          <a:solidFill>
            <a:srgbClr val="87FDFF"/>
          </a:solidFill>
          <a:latin typeface="+mn-lt"/>
          <a:ea typeface="Lucida Sans Unicode" panose="020B0602030504020204" pitchFamily="34" charset="0"/>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kern="1200">
          <a:solidFill>
            <a:srgbClr val="87FDFF"/>
          </a:solidFill>
          <a:latin typeface="+mn-lt"/>
          <a:ea typeface="Lucida Sans Unicode" panose="020B0602030504020204" pitchFamily="34" charset="0"/>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1600" kern="1200">
          <a:solidFill>
            <a:srgbClr val="87FDFF"/>
          </a:solidFill>
          <a:latin typeface="+mn-lt"/>
          <a:ea typeface="Lucida Sans Unicode" panose="020B0602030504020204" pitchFamily="34" charset="0"/>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1600" kern="1200">
          <a:solidFill>
            <a:srgbClr val="87FDFF"/>
          </a:solidFill>
          <a:latin typeface="+mn-lt"/>
          <a:ea typeface="Lucida Sans Unicode" panose="020B0602030504020204" pitchFamily="34" charset="0"/>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87FDFF"/>
          </a:solidFill>
          <a:latin typeface="+mn-lt"/>
          <a:ea typeface="Lucida Sans Unicode" panose="020B0602030504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31.jpe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55.jpe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58.jpe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69.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88.jpeg"/><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31640" y="333503"/>
            <a:ext cx="6858000" cy="1809750"/>
          </a:xfrm>
        </p:spPr>
        <p:txBody>
          <a:bodyPr/>
          <a:lstStyle/>
          <a:p>
            <a:pPr eaLnBrk="1" hangingPunct="1">
              <a:defRPr/>
            </a:pPr>
            <a:r>
              <a:rPr lang="it-IT" sz="4400" dirty="0" smtClean="0">
                <a:solidFill>
                  <a:schemeClr val="accent6">
                    <a:lumMod val="75000"/>
                  </a:schemeClr>
                </a:solidFill>
                <a:ea typeface="+mj-ea"/>
              </a:rPr>
              <a:t>Ecosistema naturale produce cibo</a:t>
            </a:r>
            <a:endParaRPr lang="it-IT" sz="4400" dirty="0">
              <a:solidFill>
                <a:schemeClr val="accent6">
                  <a:lumMod val="75000"/>
                </a:schemeClr>
              </a:solidFill>
              <a:ea typeface="+mj-ea"/>
            </a:endParaRPr>
          </a:p>
        </p:txBody>
      </p:sp>
      <p:sp>
        <p:nvSpPr>
          <p:cNvPr id="4099" name="Sottotitolo 3"/>
          <p:cNvSpPr>
            <a:spLocks noGrp="1"/>
          </p:cNvSpPr>
          <p:nvPr>
            <p:ph type="subTitle" idx="1"/>
          </p:nvPr>
        </p:nvSpPr>
        <p:spPr>
          <a:xfrm>
            <a:off x="1143000" y="5906913"/>
            <a:ext cx="6858000" cy="906463"/>
          </a:xfrm>
        </p:spPr>
        <p:txBody>
          <a:bodyPr/>
          <a:lstStyle/>
          <a:p>
            <a:pPr eaLnBrk="1" hangingPunct="1"/>
            <a:r>
              <a:rPr lang="it-IT" altLang="it-IT" sz="1800" dirty="0" smtClean="0"/>
              <a:t>Scuola secondaria di primo grado  «Trevisani – </a:t>
            </a:r>
            <a:r>
              <a:rPr lang="it-IT" altLang="it-IT" sz="1800" dirty="0" err="1" smtClean="0"/>
              <a:t>Scaetta</a:t>
            </a:r>
            <a:r>
              <a:rPr lang="it-IT" altLang="it-IT" sz="1800" dirty="0" smtClean="0"/>
              <a:t>»</a:t>
            </a:r>
          </a:p>
          <a:p>
            <a:pPr eaLnBrk="1" hangingPunct="1"/>
            <a:r>
              <a:rPr lang="it-IT" altLang="it-IT" sz="1800" dirty="0" smtClean="0"/>
              <a:t>Classi 2°A e 3°A – A.S. 2014/2015 </a:t>
            </a: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112579"/>
            <a:ext cx="4875348" cy="3650046"/>
          </a:xfrm>
          <a:prstGeom prst="rect">
            <a:avLst/>
          </a:prstGeom>
        </p:spPr>
      </p:pic>
      <p:sp>
        <p:nvSpPr>
          <p:cNvPr id="5" name="Rettangolo 4"/>
          <p:cNvSpPr/>
          <p:nvPr/>
        </p:nvSpPr>
        <p:spPr bwMode="auto">
          <a:xfrm>
            <a:off x="2327176" y="2112579"/>
            <a:ext cx="4837112" cy="59634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smtClean="0">
              <a:ln>
                <a:noFill/>
              </a:ln>
              <a:effectLst/>
              <a:latin typeface="Arial" panose="020B0604020202020204" pitchFamily="34" charset="0"/>
              <a:cs typeface="Lucida Sans Unicode" panose="020B0602030504020204" pitchFamily="34" charset="0"/>
            </a:endParaRPr>
          </a:p>
        </p:txBody>
      </p:sp>
      <p:sp>
        <p:nvSpPr>
          <p:cNvPr id="7" name="Rettangolo 6"/>
          <p:cNvSpPr/>
          <p:nvPr/>
        </p:nvSpPr>
        <p:spPr bwMode="auto">
          <a:xfrm>
            <a:off x="2339752" y="5517232"/>
            <a:ext cx="4824536" cy="244423"/>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smtClean="0">
              <a:ln>
                <a:noFill/>
              </a:ln>
              <a:effectLst/>
              <a:latin typeface="Arial" panose="020B0604020202020204" pitchFamily="34" charset="0"/>
              <a:cs typeface="Lucida Sans Unicode" panose="020B0602030504020204" pitchFamily="34" charset="0"/>
            </a:endParaRPr>
          </a:p>
        </p:txBody>
      </p:sp>
      <p:sp>
        <p:nvSpPr>
          <p:cNvPr id="6" name="Rettangolo 5"/>
          <p:cNvSpPr/>
          <p:nvPr/>
        </p:nvSpPr>
        <p:spPr bwMode="auto">
          <a:xfrm>
            <a:off x="6948264" y="2132856"/>
            <a:ext cx="288032" cy="361840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smtClean="0">
              <a:ln>
                <a:noFill/>
              </a:ln>
              <a:effectLst/>
              <a:latin typeface="Arial" panose="020B0604020202020204" pitchFamily="34" charset="0"/>
              <a:cs typeface="Lucida Sans Unicode" panose="020B0602030504020204" pitchFamily="34" charset="0"/>
            </a:endParaRPr>
          </a:p>
        </p:txBody>
      </p:sp>
      <p:sp>
        <p:nvSpPr>
          <p:cNvPr id="8" name="Rettangolo 7"/>
          <p:cNvSpPr/>
          <p:nvPr/>
        </p:nvSpPr>
        <p:spPr bwMode="auto">
          <a:xfrm>
            <a:off x="2348372" y="2143253"/>
            <a:ext cx="63388" cy="157377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smtClean="0">
              <a:ln>
                <a:noFill/>
              </a:ln>
              <a:effectLst/>
              <a:latin typeface="Arial" panose="020B0604020202020204" pitchFamily="34" charset="0"/>
              <a:cs typeface="Lucida Sans Unicode" panose="020B0602030504020204" pitchFamily="34" charset="0"/>
            </a:endParaRPr>
          </a:p>
        </p:txBody>
      </p:sp>
      <p:sp>
        <p:nvSpPr>
          <p:cNvPr id="9" name="Rettangolo 8"/>
          <p:cNvSpPr/>
          <p:nvPr/>
        </p:nvSpPr>
        <p:spPr bwMode="auto">
          <a:xfrm>
            <a:off x="2051720" y="2112579"/>
            <a:ext cx="288032" cy="3649076"/>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smtClean="0">
              <a:ln>
                <a:noFill/>
              </a:ln>
              <a:effectLst/>
              <a:latin typeface="Arial" panose="020B0604020202020204" pitchFamily="34" charset="0"/>
              <a:cs typeface="Lucida Sans Unicode" panose="020B0602030504020204" pitchFamily="34" charset="0"/>
            </a:endParaRPr>
          </a:p>
        </p:txBody>
      </p:sp>
      <p:sp>
        <p:nvSpPr>
          <p:cNvPr id="10" name="Rettangolo 9"/>
          <p:cNvSpPr/>
          <p:nvPr/>
        </p:nvSpPr>
        <p:spPr bwMode="auto">
          <a:xfrm>
            <a:off x="827584" y="333503"/>
            <a:ext cx="7776864" cy="431201"/>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it-IT" sz="2000" b="0" i="0" u="none" strike="noStrike" cap="none" normalizeH="0" baseline="0" dirty="0" smtClean="0">
                <a:ln>
                  <a:noFill/>
                </a:ln>
                <a:solidFill>
                  <a:schemeClr val="accent1">
                    <a:lumMod val="20000"/>
                    <a:lumOff val="80000"/>
                  </a:schemeClr>
                </a:solidFill>
                <a:effectLst/>
                <a:latin typeface="Arial" panose="020B0604020202020204" pitchFamily="34" charset="0"/>
                <a:cs typeface="Lucida Sans Unicode" panose="020B0602030504020204" pitchFamily="34" charset="0"/>
              </a:rPr>
              <a:t>Biodiversità e riqualificazione urbana: BOSCO ADRIANO Milano</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4099">
                                            <p:txEl>
                                              <p:pRg st="0" end="0"/>
                                            </p:txEl>
                                          </p:spTgt>
                                        </p:tgtEl>
                                        <p:attrNameLst>
                                          <p:attrName>style.visibility</p:attrName>
                                        </p:attrNameLst>
                                      </p:cBhvr>
                                      <p:to>
                                        <p:strVal val="visible"/>
                                      </p:to>
                                    </p:set>
                                    <p:animEffect transition="in" filter="fade">
                                      <p:cBhvr>
                                        <p:cTn id="18" dur="1000"/>
                                        <p:tgtEl>
                                          <p:spTgt spid="4099">
                                            <p:txEl>
                                              <p:pRg st="0" end="0"/>
                                            </p:txEl>
                                          </p:spTgt>
                                        </p:tgtEl>
                                      </p:cBhvr>
                                    </p:animEffect>
                                    <p:anim calcmode="lin" valueType="num">
                                      <p:cBhvr>
                                        <p:cTn id="19"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099">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099">
                                            <p:txEl>
                                              <p:pRg st="1" end="1"/>
                                            </p:txEl>
                                          </p:spTgt>
                                        </p:tgtEl>
                                        <p:attrNameLst>
                                          <p:attrName>style.visibility</p:attrName>
                                        </p:attrNameLst>
                                      </p:cBhvr>
                                      <p:to>
                                        <p:strVal val="visible"/>
                                      </p:to>
                                    </p:set>
                                    <p:animEffect transition="in" filter="fade">
                                      <p:cBhvr>
                                        <p:cTn id="24" dur="1000"/>
                                        <p:tgtEl>
                                          <p:spTgt spid="4099">
                                            <p:txEl>
                                              <p:pRg st="1" end="1"/>
                                            </p:txEl>
                                          </p:spTgt>
                                        </p:tgtEl>
                                      </p:cBhvr>
                                    </p:animEffect>
                                    <p:anim calcmode="lin" valueType="num">
                                      <p:cBhvr>
                                        <p:cTn id="25"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09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99" grpId="0" build="p"/>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subTitle" idx="4294967295"/>
          </p:nvPr>
        </p:nvSpPr>
        <p:spPr>
          <a:xfrm>
            <a:off x="787400" y="404813"/>
            <a:ext cx="8105775" cy="5946775"/>
          </a:xfrm>
          <a:extLst/>
        </p:spPr>
        <p:txBody>
          <a:bodyPr tIns="25471" anchor="ctr"/>
          <a:lstStyle/>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75000"/>
                  </a:schemeClr>
                </a:solidFill>
                <a:ea typeface="+mn-ea"/>
              </a:rPr>
              <a:t>Le problematiche legate alla </a:t>
            </a:r>
            <a:r>
              <a:rPr lang="it-IT" altLang="it-IT" sz="2800" b="1" dirty="0" smtClean="0">
                <a:solidFill>
                  <a:schemeClr val="accent2">
                    <a:lumMod val="75000"/>
                  </a:schemeClr>
                </a:solidFill>
                <a:ea typeface="+mn-ea"/>
              </a:rPr>
              <a:t>salvaguardia del </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b="1" dirty="0" smtClean="0">
                <a:solidFill>
                  <a:schemeClr val="accent2">
                    <a:lumMod val="75000"/>
                  </a:schemeClr>
                </a:solidFill>
                <a:ea typeface="+mn-ea"/>
              </a:rPr>
              <a:t>territorio</a:t>
            </a:r>
            <a:r>
              <a:rPr lang="it-IT" altLang="it-IT" sz="2800" dirty="0" smtClean="0">
                <a:solidFill>
                  <a:schemeClr val="accent2">
                    <a:lumMod val="75000"/>
                  </a:schemeClr>
                </a:solidFill>
                <a:ea typeface="+mn-ea"/>
              </a:rPr>
              <a:t> indicano la necessità di accostarsi al </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75000"/>
                  </a:schemeClr>
                </a:solidFill>
                <a:ea typeface="+mn-ea"/>
              </a:rPr>
              <a:t>tema della </a:t>
            </a:r>
            <a:r>
              <a:rPr lang="it-IT" altLang="it-IT" sz="2800" dirty="0" smtClean="0">
                <a:solidFill>
                  <a:schemeClr val="accent2">
                    <a:lumMod val="75000"/>
                  </a:schemeClr>
                </a:solidFill>
                <a:latin typeface="Georgia" panose="02040502050405020303" pitchFamily="18" charset="0"/>
                <a:ea typeface="+mn-ea"/>
              </a:rPr>
              <a:t>sostenibilità</a:t>
            </a:r>
            <a:r>
              <a:rPr lang="it-IT" altLang="it-IT" sz="2800" dirty="0" smtClean="0">
                <a:solidFill>
                  <a:schemeClr val="accent2">
                    <a:lumMod val="75000"/>
                  </a:schemeClr>
                </a:solidFill>
                <a:ea typeface="+mn-ea"/>
              </a:rPr>
              <a:t> da una prospettiva ampia </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75000"/>
                  </a:schemeClr>
                </a:solidFill>
                <a:ea typeface="+mn-ea"/>
              </a:rPr>
              <a:t>che includa </a:t>
            </a:r>
            <a:r>
              <a:rPr lang="it-IT" altLang="it-IT" sz="2800" i="1" dirty="0" smtClean="0">
                <a:solidFill>
                  <a:schemeClr val="accent2">
                    <a:lumMod val="75000"/>
                  </a:schemeClr>
                </a:solidFill>
                <a:ea typeface="+mn-ea"/>
              </a:rPr>
              <a:t>processi individuali e collettivi</a:t>
            </a:r>
            <a:r>
              <a:rPr lang="it-IT" altLang="it-IT" sz="2800" dirty="0" smtClean="0">
                <a:solidFill>
                  <a:schemeClr val="accent2">
                    <a:lumMod val="75000"/>
                  </a:schemeClr>
                </a:solidFill>
                <a:ea typeface="+mn-ea"/>
              </a:rPr>
              <a:t>, </a:t>
            </a:r>
            <a:r>
              <a:rPr lang="it-IT" altLang="it-IT" sz="2800" i="1" dirty="0" smtClean="0">
                <a:solidFill>
                  <a:schemeClr val="accent2">
                    <a:lumMod val="75000"/>
                  </a:schemeClr>
                </a:solidFill>
                <a:ea typeface="+mn-ea"/>
              </a:rPr>
              <a:t>socio-</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i="1" dirty="0" smtClean="0">
                <a:solidFill>
                  <a:schemeClr val="accent2">
                    <a:lumMod val="75000"/>
                  </a:schemeClr>
                </a:solidFill>
                <a:ea typeface="+mn-ea"/>
              </a:rPr>
              <a:t>culturali e ambientali.</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altLang="it-IT" sz="2800" i="1" dirty="0" smtClean="0">
              <a:solidFill>
                <a:schemeClr val="accent2">
                  <a:lumMod val="75000"/>
                </a:schemeClr>
              </a:solidFill>
              <a:ea typeface="+mn-ea"/>
            </a:endParaRP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75000"/>
                  </a:schemeClr>
                </a:solidFill>
                <a:ea typeface="+mn-ea"/>
              </a:rPr>
              <a:t>Il presente </a:t>
            </a:r>
            <a:r>
              <a:rPr lang="it-IT" altLang="it-IT" sz="2800" b="1" dirty="0" smtClean="0">
                <a:solidFill>
                  <a:schemeClr val="accent2">
                    <a:lumMod val="75000"/>
                  </a:schemeClr>
                </a:solidFill>
                <a:ea typeface="+mn-ea"/>
              </a:rPr>
              <a:t>progetto</a:t>
            </a:r>
            <a:r>
              <a:rPr lang="it-IT" altLang="it-IT" sz="2800" dirty="0" smtClean="0">
                <a:solidFill>
                  <a:schemeClr val="accent2">
                    <a:lumMod val="75000"/>
                  </a:schemeClr>
                </a:solidFill>
                <a:ea typeface="+mn-ea"/>
              </a:rPr>
              <a:t> assume maggior </a:t>
            </a:r>
            <a:r>
              <a:rPr lang="it-IT" altLang="it-IT" sz="2800" u="sng" dirty="0" smtClean="0">
                <a:solidFill>
                  <a:schemeClr val="accent2">
                    <a:lumMod val="75000"/>
                  </a:schemeClr>
                </a:solidFill>
                <a:ea typeface="+mn-ea"/>
              </a:rPr>
              <a:t>rilievo</a:t>
            </a:r>
            <a:r>
              <a:rPr lang="it-IT" altLang="it-IT" sz="2800" dirty="0" smtClean="0">
                <a:solidFill>
                  <a:schemeClr val="accent2">
                    <a:lumMod val="75000"/>
                  </a:schemeClr>
                </a:solidFill>
                <a:ea typeface="+mn-ea"/>
              </a:rPr>
              <a:t> e </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u="sng" dirty="0" smtClean="0">
                <a:solidFill>
                  <a:schemeClr val="accent2">
                    <a:lumMod val="75000"/>
                  </a:schemeClr>
                </a:solidFill>
                <a:ea typeface="+mn-ea"/>
              </a:rPr>
              <a:t>valore</a:t>
            </a:r>
            <a:r>
              <a:rPr lang="it-IT" altLang="it-IT" sz="2800" dirty="0" smtClean="0">
                <a:solidFill>
                  <a:schemeClr val="accent2">
                    <a:lumMod val="75000"/>
                  </a:schemeClr>
                </a:solidFill>
                <a:ea typeface="+mn-ea"/>
              </a:rPr>
              <a:t> in riferimento alla specifica </a:t>
            </a:r>
            <a:r>
              <a:rPr lang="it-IT" altLang="it-IT" sz="2800" i="1" dirty="0" smtClean="0">
                <a:solidFill>
                  <a:schemeClr val="accent2">
                    <a:lumMod val="75000"/>
                  </a:schemeClr>
                </a:solidFill>
                <a:ea typeface="+mn-ea"/>
              </a:rPr>
              <a:t>connotazione </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i="1" dirty="0" smtClean="0">
                <a:solidFill>
                  <a:schemeClr val="accent2">
                    <a:lumMod val="75000"/>
                  </a:schemeClr>
                </a:solidFill>
                <a:ea typeface="+mn-ea"/>
              </a:rPr>
              <a:t>sociale</a:t>
            </a:r>
            <a:r>
              <a:rPr lang="it-IT" altLang="it-IT" sz="2800" dirty="0" smtClean="0">
                <a:solidFill>
                  <a:schemeClr val="accent2">
                    <a:lumMod val="75000"/>
                  </a:schemeClr>
                </a:solidFill>
                <a:ea typeface="+mn-ea"/>
              </a:rPr>
              <a:t> che caratterizza la zona: oltre a rispondere </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75000"/>
                  </a:schemeClr>
                </a:solidFill>
                <a:ea typeface="+mn-ea"/>
              </a:rPr>
              <a:t>a degli obiettivi di carattere </a:t>
            </a:r>
            <a:r>
              <a:rPr lang="it-IT" altLang="it-IT" sz="2800" b="1" dirty="0" smtClean="0">
                <a:solidFill>
                  <a:schemeClr val="accent2">
                    <a:lumMod val="75000"/>
                  </a:schemeClr>
                </a:solidFill>
                <a:ea typeface="+mn-ea"/>
              </a:rPr>
              <a:t>ecologico</a:t>
            </a:r>
            <a:r>
              <a:rPr lang="it-IT" altLang="it-IT" sz="2800" dirty="0" smtClean="0">
                <a:solidFill>
                  <a:schemeClr val="accent2">
                    <a:lumMod val="75000"/>
                  </a:schemeClr>
                </a:solidFill>
                <a:ea typeface="+mn-ea"/>
              </a:rPr>
              <a:t> si caratterizza</a:t>
            </a:r>
          </a:p>
          <a:p>
            <a:pPr indent="-308165" algn="just" eaLnBrk="1" hangingPunct="1">
              <a:spcAft>
                <a:spcPct val="0"/>
              </a:spcAft>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75000"/>
                  </a:schemeClr>
                </a:solidFill>
                <a:ea typeface="+mn-ea"/>
              </a:rPr>
              <a:t>principalmente per il suo </a:t>
            </a:r>
            <a:r>
              <a:rPr lang="it-IT" altLang="it-IT" sz="2800" b="1" dirty="0" smtClean="0">
                <a:solidFill>
                  <a:schemeClr val="accent2">
                    <a:lumMod val="75000"/>
                  </a:schemeClr>
                </a:solidFill>
                <a:ea typeface="+mn-ea"/>
              </a:rPr>
              <a:t>impatto sociale</a:t>
            </a:r>
            <a:r>
              <a:rPr lang="it-IT" altLang="it-IT" sz="2800" dirty="0" smtClean="0">
                <a:solidFill>
                  <a:schemeClr val="accent2">
                    <a:lumMod val="75000"/>
                  </a:schemeClr>
                </a:solidFill>
                <a:ea typeface="+mn-ea"/>
              </a:rPr>
              <a: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subTitle"/>
          </p:nvPr>
        </p:nvSpPr>
        <p:spPr>
          <a:xfrm>
            <a:off x="457200" y="522288"/>
            <a:ext cx="8196263" cy="5681662"/>
          </a:xfrm>
        </p:spPr>
        <p:txBody>
          <a:bodyPr tIns="25471"/>
          <a:lstStyle/>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903" dirty="0" smtClean="0">
                <a:ea typeface="+mj-ea"/>
              </a:rPr>
              <a:t>E' fondamentale incoraggiare un </a:t>
            </a:r>
            <a:r>
              <a:rPr lang="it-IT" altLang="it-IT" sz="2903" dirty="0" smtClean="0">
                <a:solidFill>
                  <a:srgbClr val="0000FF"/>
                </a:solidFill>
                <a:ea typeface="+mj-ea"/>
              </a:rPr>
              <a:t>legame affettivo</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903" dirty="0" smtClean="0">
                <a:ea typeface="+mj-ea"/>
              </a:rPr>
              <a:t>con il </a:t>
            </a:r>
            <a:r>
              <a:rPr lang="it-IT" altLang="it-IT" sz="2903" i="1" dirty="0" smtClean="0">
                <a:ea typeface="+mj-ea"/>
              </a:rPr>
              <a:t>proprio territorio</a:t>
            </a:r>
            <a:r>
              <a:rPr lang="it-IT" altLang="it-IT" sz="2903" dirty="0" smtClean="0">
                <a:ea typeface="+mj-ea"/>
              </a:rPr>
              <a:t> e favorire un </a:t>
            </a:r>
            <a:r>
              <a:rPr lang="it-IT" altLang="it-IT" sz="2903" i="1" dirty="0" smtClean="0">
                <a:solidFill>
                  <a:srgbClr val="DC2300"/>
                </a:solidFill>
                <a:ea typeface="+mj-ea"/>
              </a:rPr>
              <a:t>sentimento di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903" i="1" dirty="0" smtClean="0">
                <a:solidFill>
                  <a:srgbClr val="DC2300"/>
                </a:solidFill>
                <a:ea typeface="+mj-ea"/>
              </a:rPr>
              <a:t>appartenenza</a:t>
            </a:r>
            <a:r>
              <a:rPr lang="it-IT" altLang="it-IT" sz="2903" dirty="0" smtClean="0">
                <a:solidFill>
                  <a:srgbClr val="DC2300"/>
                </a:solidFill>
                <a:ea typeface="+mj-ea"/>
              </a:rPr>
              <a:t> al quartiere.</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altLang="it-IT" sz="2903" dirty="0" smtClean="0">
              <a:solidFill>
                <a:srgbClr val="DC2300"/>
              </a:solidFill>
              <a:ea typeface="+mj-ea"/>
            </a:endParaRP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altLang="it-IT" sz="2903" dirty="0" smtClean="0">
              <a:ea typeface="+mj-ea"/>
            </a:endParaRPr>
          </a:p>
          <a:p>
            <a:pPr marL="311045" indent="-308165" algn="ctr"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4000" dirty="0" smtClean="0">
                <a:solidFill>
                  <a:schemeClr val="accent2">
                    <a:lumMod val="75000"/>
                  </a:schemeClr>
                </a:solidFill>
                <a:ea typeface="+mj-ea"/>
              </a:rPr>
              <a:t>IL COINVOLGIMENTO E LA CURA </a:t>
            </a:r>
          </a:p>
          <a:p>
            <a:pPr marL="311045" indent="-308165" algn="ctr"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4000" dirty="0" smtClean="0">
                <a:solidFill>
                  <a:schemeClr val="accent2">
                    <a:lumMod val="75000"/>
                  </a:schemeClr>
                </a:solidFill>
                <a:ea typeface="+mj-ea"/>
              </a:rPr>
              <a:t>DELL'AMBIENTE  sono elementi </a:t>
            </a:r>
          </a:p>
          <a:p>
            <a:pPr marL="311045" indent="-308165" algn="ctr"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4000" dirty="0" smtClean="0">
                <a:solidFill>
                  <a:schemeClr val="accent2">
                    <a:lumMod val="75000"/>
                  </a:schemeClr>
                </a:solidFill>
                <a:ea typeface="+mj-ea"/>
              </a:rPr>
              <a:t>essenziali e determinanti per </a:t>
            </a:r>
          </a:p>
          <a:p>
            <a:pPr marL="311045" indent="-308165" algn="ctr"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4000" dirty="0" smtClean="0">
                <a:solidFill>
                  <a:schemeClr val="accent2">
                    <a:lumMod val="75000"/>
                  </a:schemeClr>
                </a:solidFill>
                <a:ea typeface="+mj-ea"/>
              </a:rPr>
              <a:t>appropriarsi dello </a:t>
            </a:r>
            <a:r>
              <a:rPr lang="it-IT" altLang="it-IT" sz="4000" b="1" dirty="0" smtClean="0">
                <a:solidFill>
                  <a:schemeClr val="accent2">
                    <a:lumMod val="75000"/>
                  </a:schemeClr>
                </a:solidFill>
                <a:ea typeface="+mj-ea"/>
              </a:rPr>
              <a:t>spazio</a:t>
            </a:r>
            <a:r>
              <a:rPr lang="it-IT" altLang="it-IT" sz="4000" dirty="0" smtClean="0">
                <a:solidFill>
                  <a:schemeClr val="accent2">
                    <a:lumMod val="75000"/>
                  </a:schemeClr>
                </a:solidFill>
                <a:ea typeface="+mj-ea"/>
              </a:rPr>
              <a:t> e </a:t>
            </a:r>
          </a:p>
          <a:p>
            <a:pPr marL="311045" indent="-308165" algn="ctr"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4000" dirty="0" smtClean="0">
                <a:solidFill>
                  <a:schemeClr val="accent2">
                    <a:lumMod val="75000"/>
                  </a:schemeClr>
                </a:solidFill>
                <a:ea typeface="+mj-ea"/>
              </a:rPr>
              <a:t>instaurare un LEGAME con esso.</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altLang="it-IT" sz="2903" dirty="0" smtClean="0">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subTitle"/>
          </p:nvPr>
        </p:nvSpPr>
        <p:spPr>
          <a:xfrm>
            <a:off x="971601" y="522288"/>
            <a:ext cx="7128792" cy="5681662"/>
          </a:xfrm>
        </p:spPr>
        <p:txBody>
          <a:bodyPr tIns="25471"/>
          <a:lstStyle/>
          <a:p>
            <a:pPr marL="311045" indent="-308165"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altLang="it-IT" sz="2903" dirty="0" smtClean="0">
              <a:ea typeface="+mj-ea"/>
            </a:endParaRP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b="1" dirty="0" smtClean="0">
                <a:solidFill>
                  <a:schemeClr val="accent2">
                    <a:lumMod val="50000"/>
                  </a:schemeClr>
                </a:solidFill>
                <a:ea typeface="+mj-ea"/>
              </a:rPr>
              <a:t>Obiettivo principale</a:t>
            </a:r>
            <a:r>
              <a:rPr lang="it-IT" altLang="it-IT" sz="2800" dirty="0" smtClean="0">
                <a:solidFill>
                  <a:schemeClr val="accent2">
                    <a:lumMod val="50000"/>
                  </a:schemeClr>
                </a:solidFill>
                <a:ea typeface="+mj-ea"/>
              </a:rPr>
              <a:t> è di promuovere nei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i="1" dirty="0" smtClean="0">
                <a:solidFill>
                  <a:schemeClr val="accent2">
                    <a:lumMod val="50000"/>
                  </a:schemeClr>
                </a:solidFill>
                <a:ea typeface="+mj-ea"/>
              </a:rPr>
              <a:t>bambini</a:t>
            </a:r>
            <a:r>
              <a:rPr lang="it-IT" altLang="it-IT" sz="2800" dirty="0" smtClean="0">
                <a:solidFill>
                  <a:schemeClr val="accent2">
                    <a:lumMod val="50000"/>
                  </a:schemeClr>
                </a:solidFill>
                <a:ea typeface="+mj-ea"/>
              </a:rPr>
              <a:t> e nei </a:t>
            </a:r>
            <a:r>
              <a:rPr lang="it-IT" altLang="it-IT" sz="2800" i="1" dirty="0" smtClean="0">
                <a:solidFill>
                  <a:schemeClr val="accent2">
                    <a:lumMod val="50000"/>
                  </a:schemeClr>
                </a:solidFill>
                <a:ea typeface="+mj-ea"/>
              </a:rPr>
              <a:t>ragazzi</a:t>
            </a:r>
            <a:r>
              <a:rPr lang="it-IT" altLang="it-IT" sz="2800" dirty="0" smtClean="0">
                <a:solidFill>
                  <a:schemeClr val="accent2">
                    <a:lumMod val="50000"/>
                  </a:schemeClr>
                </a:solidFill>
                <a:ea typeface="+mj-ea"/>
              </a:rPr>
              <a:t> una </a:t>
            </a:r>
            <a:r>
              <a:rPr lang="it-IT" altLang="it-IT" sz="2800" i="1" u="sng" dirty="0" smtClean="0">
                <a:solidFill>
                  <a:schemeClr val="accent2">
                    <a:lumMod val="50000"/>
                  </a:schemeClr>
                </a:solidFill>
                <a:ea typeface="+mj-ea"/>
              </a:rPr>
              <a:t>consapevolezza di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i="1" u="sng" dirty="0" smtClean="0">
                <a:solidFill>
                  <a:schemeClr val="accent2">
                    <a:lumMod val="50000"/>
                  </a:schemeClr>
                </a:solidFill>
                <a:ea typeface="+mj-ea"/>
              </a:rPr>
              <a:t>territorio</a:t>
            </a:r>
            <a:r>
              <a:rPr lang="it-IT" altLang="it-IT" sz="2800" dirty="0" smtClean="0">
                <a:solidFill>
                  <a:schemeClr val="accent2">
                    <a:lumMod val="50000"/>
                  </a:schemeClr>
                </a:solidFill>
                <a:ea typeface="+mj-ea"/>
              </a:rPr>
              <a:t> inteso come </a:t>
            </a:r>
            <a:r>
              <a:rPr lang="it-IT" altLang="it-IT" sz="2800" b="1" dirty="0" smtClean="0">
                <a:solidFill>
                  <a:schemeClr val="accent2">
                    <a:lumMod val="50000"/>
                  </a:schemeClr>
                </a:solidFill>
                <a:ea typeface="+mj-ea"/>
              </a:rPr>
              <a:t>bene </a:t>
            </a:r>
            <a:r>
              <a:rPr lang="it-IT" altLang="it-IT" sz="2800" dirty="0" smtClean="0">
                <a:solidFill>
                  <a:schemeClr val="accent2">
                    <a:lumMod val="50000"/>
                  </a:schemeClr>
                </a:solidFill>
                <a:ea typeface="+mj-ea"/>
              </a:rPr>
              <a:t>della comunità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50000"/>
                  </a:schemeClr>
                </a:solidFill>
                <a:ea typeface="+mj-ea"/>
              </a:rPr>
              <a:t>che lo abita, incoraggiando l'esercizio attivo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50000"/>
                  </a:schemeClr>
                </a:solidFill>
                <a:ea typeface="+mj-ea"/>
              </a:rPr>
              <a:t>della cittadinanza, dove l'individuo può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50000"/>
                  </a:schemeClr>
                </a:solidFill>
                <a:ea typeface="+mj-ea"/>
              </a:rPr>
              <a:t>concretizzare ed esprimere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50000"/>
                  </a:schemeClr>
                </a:solidFill>
                <a:ea typeface="+mj-ea"/>
              </a:rPr>
              <a:t>la '</a:t>
            </a:r>
            <a:r>
              <a:rPr lang="it-IT" altLang="it-IT" sz="2800" i="1" u="sng" dirty="0" smtClean="0">
                <a:solidFill>
                  <a:schemeClr val="accent2">
                    <a:lumMod val="50000"/>
                  </a:schemeClr>
                </a:solidFill>
                <a:ea typeface="+mj-ea"/>
              </a:rPr>
              <a:t>connessione</a:t>
            </a:r>
            <a:r>
              <a:rPr lang="it-IT" altLang="it-IT" sz="2800" dirty="0" smtClean="0">
                <a:solidFill>
                  <a:schemeClr val="accent2">
                    <a:lumMod val="50000"/>
                  </a:schemeClr>
                </a:solidFill>
                <a:ea typeface="+mj-ea"/>
              </a:rPr>
              <a:t>' e la</a:t>
            </a:r>
            <a:r>
              <a:rPr lang="it-IT" altLang="it-IT" sz="2800" i="1" dirty="0" smtClean="0">
                <a:solidFill>
                  <a:schemeClr val="accent2">
                    <a:lumMod val="50000"/>
                  </a:schemeClr>
                </a:solidFill>
                <a:ea typeface="+mj-ea"/>
              </a:rPr>
              <a:t> 'responsabilità'</a:t>
            </a:r>
            <a:r>
              <a:rPr lang="it-IT" altLang="it-IT" sz="2800" dirty="0" smtClean="0">
                <a:solidFill>
                  <a:schemeClr val="accent2">
                    <a:lumMod val="50000"/>
                  </a:schemeClr>
                </a:solidFill>
                <a:ea typeface="+mj-ea"/>
              </a:rPr>
              <a:t> verso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50000"/>
                  </a:schemeClr>
                </a:solidFill>
                <a:ea typeface="+mj-ea"/>
              </a:rPr>
              <a:t>l'ambiente che lo circonda nelle sue più ampie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dirty="0" smtClean="0">
                <a:solidFill>
                  <a:schemeClr val="accent2">
                    <a:lumMod val="50000"/>
                  </a:schemeClr>
                </a:solidFill>
                <a:ea typeface="+mj-ea"/>
              </a:rPr>
              <a:t>accezioni, favorendo la crescita di una </a:t>
            </a:r>
            <a:r>
              <a:rPr lang="it-IT" altLang="it-IT" sz="2800" b="1" dirty="0" smtClean="0">
                <a:solidFill>
                  <a:schemeClr val="accent2">
                    <a:lumMod val="50000"/>
                  </a:schemeClr>
                </a:solidFill>
                <a:ea typeface="+mj-ea"/>
              </a:rPr>
              <a:t>cultura </a:t>
            </a:r>
          </a:p>
          <a:p>
            <a:pPr marL="311045" indent="-308165" algn="just" eaLnBrk="1" hangingPunct="1">
              <a:buClrTx/>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2800" b="1" dirty="0" smtClean="0">
                <a:solidFill>
                  <a:schemeClr val="accent2">
                    <a:lumMod val="50000"/>
                  </a:schemeClr>
                </a:solidFill>
                <a:ea typeface="+mj-ea"/>
              </a:rPr>
              <a:t>metropolitana sostenibile.</a:t>
            </a:r>
          </a:p>
        </p:txBody>
      </p:sp>
    </p:spTree>
    <p:extLst>
      <p:ext uri="{BB962C8B-B14F-4D97-AF65-F5344CB8AC3E}">
        <p14:creationId xmlns:p14="http://schemas.microsoft.com/office/powerpoint/2010/main" val="9960047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subTitle" idx="4294967295"/>
          </p:nvPr>
        </p:nvSpPr>
        <p:spPr>
          <a:xfrm>
            <a:off x="323529" y="332656"/>
            <a:ext cx="8820472" cy="6336704"/>
          </a:xfrm>
          <a:extLst/>
        </p:spPr>
        <p:txBody>
          <a:bodyPr tIns="17634" anchor="ctr"/>
          <a:lstStyle/>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I processi attivati con la </a:t>
            </a:r>
            <a:r>
              <a:rPr lang="it-IT" altLang="it-IT" sz="2000" b="1" dirty="0" smtClean="0">
                <a:solidFill>
                  <a:schemeClr val="accent2">
                    <a:lumMod val="75000"/>
                  </a:schemeClr>
                </a:solidFill>
                <a:ea typeface="+mn-ea"/>
              </a:rPr>
              <a:t>progettazione partecipata</a:t>
            </a:r>
            <a:r>
              <a:rPr lang="it-IT" altLang="it-IT" sz="2000" dirty="0" smtClean="0">
                <a:solidFill>
                  <a:schemeClr val="accent2">
                    <a:lumMod val="75000"/>
                  </a:schemeClr>
                </a:solidFill>
                <a:ea typeface="+mn-ea"/>
              </a:rPr>
              <a:t> intendono favorire:</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endParaRPr lang="it-IT" altLang="it-IT" sz="2000" dirty="0" smtClean="0">
              <a:solidFill>
                <a:schemeClr val="accent2">
                  <a:lumMod val="75000"/>
                </a:schemeClr>
              </a:solidFill>
              <a:ea typeface="+mn-ea"/>
            </a:endParaRPr>
          </a:p>
          <a:p>
            <a:pPr marL="0" indent="0" eaLnBrk="1" hangingPunct="1">
              <a:spcAft>
                <a:spcPct val="0"/>
              </a:spcAft>
              <a:buSzPct val="45000"/>
              <a:buFont typeface="Wingdings" panose="05000000000000000000" pitchFamily="2"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a:t>
            </a:r>
            <a:r>
              <a:rPr lang="it-IT" altLang="it-IT" sz="2000" b="1" dirty="0" smtClean="0">
                <a:solidFill>
                  <a:schemeClr val="accent2">
                    <a:lumMod val="75000"/>
                  </a:schemeClr>
                </a:solidFill>
                <a:ea typeface="+mn-ea"/>
              </a:rPr>
              <a:t>L'ottimizzazione delle risorse territoriali</a:t>
            </a:r>
            <a:r>
              <a:rPr lang="it-IT" altLang="it-IT" sz="2000" dirty="0" smtClean="0">
                <a:solidFill>
                  <a:schemeClr val="accent2">
                    <a:lumMod val="75000"/>
                  </a:schemeClr>
                </a:solidFill>
                <a:ea typeface="+mn-ea"/>
              </a:rPr>
              <a:t> e la </a:t>
            </a:r>
            <a:r>
              <a:rPr lang="it-IT" altLang="it-IT" sz="2000" dirty="0" smtClean="0">
                <a:solidFill>
                  <a:schemeClr val="accent2">
                    <a:lumMod val="75000"/>
                  </a:schemeClr>
                </a:solidFill>
                <a:latin typeface="Comic Sans MS" panose="030F0702030302020204" pitchFamily="66" charset="0"/>
                <a:ea typeface="+mn-ea"/>
              </a:rPr>
              <a:t>valorizzazione delle aree </a:t>
            </a:r>
          </a:p>
          <a:p>
            <a:pPr marL="0" indent="0" eaLnBrk="1" hangingPunct="1">
              <a:lnSpc>
                <a:spcPct val="117000"/>
              </a:lnSpc>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latin typeface="Comic Sans MS" panose="030F0702030302020204" pitchFamily="66" charset="0"/>
                <a:ea typeface="+mn-ea"/>
              </a:rPr>
              <a:t>  verdi</a:t>
            </a:r>
            <a:r>
              <a:rPr lang="it-IT" altLang="it-IT" sz="2000" dirty="0" smtClean="0">
                <a:solidFill>
                  <a:schemeClr val="accent2">
                    <a:lumMod val="75000"/>
                  </a:schemeClr>
                </a:solidFill>
                <a:ea typeface="+mn-ea"/>
              </a:rPr>
              <a:t> del  quartiere;</a:t>
            </a:r>
          </a:p>
          <a:p>
            <a:pPr marL="0" indent="0" eaLnBrk="1" hangingPunct="1">
              <a:spcAft>
                <a:spcPct val="0"/>
              </a:spcAft>
              <a:buSzPct val="45000"/>
              <a:buFont typeface="Wingdings" panose="05000000000000000000" pitchFamily="2"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b="1" dirty="0" smtClean="0">
                <a:solidFill>
                  <a:schemeClr val="accent2">
                    <a:lumMod val="75000"/>
                  </a:schemeClr>
                </a:solidFill>
                <a:ea typeface="+mn-ea"/>
              </a:rPr>
              <a:t> Il senso di appartenenza</a:t>
            </a:r>
            <a:r>
              <a:rPr lang="it-IT" altLang="it-IT" sz="2000" dirty="0" smtClean="0">
                <a:solidFill>
                  <a:schemeClr val="accent2">
                    <a:lumMod val="75000"/>
                  </a:schemeClr>
                </a:solidFill>
                <a:ea typeface="+mn-ea"/>
              </a:rPr>
              <a:t> potenziando i </a:t>
            </a:r>
            <a:r>
              <a:rPr lang="it-IT" altLang="it-IT" sz="2000" i="1" dirty="0" smtClean="0">
                <a:solidFill>
                  <a:schemeClr val="accent2">
                    <a:lumMod val="75000"/>
                  </a:schemeClr>
                </a:solidFill>
                <a:ea typeface="+mn-ea"/>
              </a:rPr>
              <a:t>sentimenti affettivi</a:t>
            </a:r>
            <a:r>
              <a:rPr lang="it-IT" altLang="it-IT" sz="2000" dirty="0" smtClean="0">
                <a:solidFill>
                  <a:schemeClr val="accent2">
                    <a:lumMod val="75000"/>
                  </a:schemeClr>
                </a:solidFill>
                <a:ea typeface="+mn-ea"/>
              </a:rPr>
              <a:t> per il territorio,    in </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particolare nei confronti di uno </a:t>
            </a:r>
            <a:r>
              <a:rPr lang="it-IT" altLang="it-IT" sz="2000" dirty="0" smtClean="0">
                <a:solidFill>
                  <a:schemeClr val="accent2">
                    <a:lumMod val="75000"/>
                  </a:schemeClr>
                </a:solidFill>
                <a:latin typeface="Comic Sans MS" panose="030F0702030302020204" pitchFamily="66" charset="0"/>
                <a:ea typeface="+mn-ea"/>
              </a:rPr>
              <a:t>spazio</a:t>
            </a:r>
            <a:r>
              <a:rPr lang="it-IT" altLang="it-IT" sz="2000" dirty="0" smtClean="0">
                <a:solidFill>
                  <a:schemeClr val="accent2">
                    <a:lumMod val="75000"/>
                  </a:schemeClr>
                </a:solidFill>
                <a:ea typeface="+mn-ea"/>
              </a:rPr>
              <a:t>, bene collettivo, il cui uso qualifica </a:t>
            </a:r>
            <a:r>
              <a:rPr lang="it-IT" altLang="it-IT" sz="2000" i="1" dirty="0" smtClean="0">
                <a:solidFill>
                  <a:schemeClr val="accent2">
                    <a:lumMod val="75000"/>
                  </a:schemeClr>
                </a:solidFill>
                <a:ea typeface="+mn-ea"/>
              </a:rPr>
              <a:t>la vita </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i="1" dirty="0" smtClean="0">
                <a:solidFill>
                  <a:schemeClr val="accent2">
                    <a:lumMod val="75000"/>
                  </a:schemeClr>
                </a:solidFill>
                <a:ea typeface="+mn-ea"/>
              </a:rPr>
              <a:t>  quotidiana</a:t>
            </a:r>
            <a:r>
              <a:rPr lang="it-IT" altLang="it-IT" sz="2000" dirty="0" smtClean="0">
                <a:solidFill>
                  <a:schemeClr val="accent2">
                    <a:lumMod val="75000"/>
                  </a:schemeClr>
                </a:solidFill>
                <a:ea typeface="+mn-ea"/>
              </a:rPr>
              <a:t>;</a:t>
            </a:r>
          </a:p>
          <a:p>
            <a:pPr marL="0" indent="0" eaLnBrk="1" hangingPunct="1">
              <a:spcAft>
                <a:spcPct val="0"/>
              </a:spcAft>
              <a:buSzPct val="45000"/>
              <a:buFont typeface="Wingdings" panose="05000000000000000000" pitchFamily="2"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a:t>
            </a:r>
            <a:r>
              <a:rPr lang="it-IT" altLang="it-IT" sz="2000" b="1" dirty="0" smtClean="0">
                <a:solidFill>
                  <a:schemeClr val="accent2">
                    <a:lumMod val="75000"/>
                  </a:schemeClr>
                </a:solidFill>
                <a:latin typeface="Courier New" panose="02070309020205020404" pitchFamily="49" charset="0"/>
                <a:ea typeface="+mn-ea"/>
              </a:rPr>
              <a:t>La partecipazione dei cittadini e la coesione sociale;</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a:t>
            </a:r>
            <a:r>
              <a:rPr lang="it-IT" altLang="it-IT" sz="2000" b="1" dirty="0" smtClean="0">
                <a:solidFill>
                  <a:schemeClr val="accent2">
                    <a:lumMod val="75000"/>
                  </a:schemeClr>
                </a:solidFill>
                <a:ea typeface="+mn-ea"/>
              </a:rPr>
              <a:t>Il contenimento di atti vandalici </a:t>
            </a:r>
            <a:r>
              <a:rPr lang="it-IT" altLang="it-IT" sz="2000" dirty="0" smtClean="0">
                <a:solidFill>
                  <a:schemeClr val="accent2">
                    <a:lumMod val="75000"/>
                  </a:schemeClr>
                </a:solidFill>
                <a:ea typeface="+mn-ea"/>
              </a:rPr>
              <a:t>e fruizioni a margine (spaccio, </a:t>
            </a:r>
            <a:r>
              <a:rPr lang="it-IT" altLang="it-IT" sz="2000" dirty="0" err="1" smtClean="0">
                <a:solidFill>
                  <a:schemeClr val="accent2">
                    <a:lumMod val="75000"/>
                  </a:schemeClr>
                </a:solidFill>
                <a:ea typeface="+mn-ea"/>
              </a:rPr>
              <a:t>ecc</a:t>
            </a:r>
            <a:r>
              <a:rPr lang="it-IT" altLang="it-IT" sz="2000" dirty="0" smtClean="0">
                <a:solidFill>
                  <a:schemeClr val="accent2">
                    <a:lumMod val="75000"/>
                  </a:schemeClr>
                </a:solidFill>
                <a:ea typeface="+mn-ea"/>
              </a:rPr>
              <a:t>);</a:t>
            </a:r>
          </a:p>
          <a:p>
            <a:pPr marL="0" indent="0" eaLnBrk="1" hangingPunct="1">
              <a:spcAft>
                <a:spcPct val="0"/>
              </a:spcAft>
              <a:buSzPct val="45000"/>
              <a:buFont typeface="Wingdings" panose="05000000000000000000" pitchFamily="2"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L'utilizzo del parco come </a:t>
            </a:r>
            <a:r>
              <a:rPr lang="it-IT" altLang="it-IT" sz="2000" i="1" dirty="0" smtClean="0">
                <a:solidFill>
                  <a:schemeClr val="accent2">
                    <a:lumMod val="75000"/>
                  </a:schemeClr>
                </a:solidFill>
                <a:latin typeface="Estrangelo Edessa" panose="03080600000000000000" pitchFamily="66" charset="0"/>
                <a:ea typeface="+mn-ea"/>
              </a:rPr>
              <a:t>laboratorio sperimentale</a:t>
            </a:r>
            <a:r>
              <a:rPr lang="it-IT" altLang="it-IT" sz="2000" dirty="0" smtClean="0">
                <a:solidFill>
                  <a:schemeClr val="accent2">
                    <a:lumMod val="75000"/>
                  </a:schemeClr>
                </a:solidFill>
                <a:ea typeface="+mn-ea"/>
              </a:rPr>
              <a:t> permanente a disposizione </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delle scuole;</a:t>
            </a:r>
          </a:p>
          <a:p>
            <a:pPr marL="0" indent="0" eaLnBrk="1" hangingPunct="1">
              <a:spcAft>
                <a:spcPct val="0"/>
              </a:spcAft>
              <a:buSzPct val="45000"/>
              <a:buFont typeface="Wingdings" panose="05000000000000000000" pitchFamily="2"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a:t>
            </a:r>
            <a:r>
              <a:rPr lang="it-IT" altLang="it-IT" sz="2000" b="1" dirty="0" smtClean="0">
                <a:solidFill>
                  <a:schemeClr val="accent2">
                    <a:lumMod val="75000"/>
                  </a:schemeClr>
                </a:solidFill>
                <a:ea typeface="+mn-ea"/>
              </a:rPr>
              <a:t>L'incremento della biodiversità</a:t>
            </a:r>
            <a:r>
              <a:rPr lang="it-IT" altLang="it-IT" sz="2000" dirty="0" smtClean="0">
                <a:solidFill>
                  <a:schemeClr val="accent2">
                    <a:lumMod val="75000"/>
                  </a:schemeClr>
                </a:solidFill>
                <a:ea typeface="+mn-ea"/>
              </a:rPr>
              <a:t> su scala locale;</a:t>
            </a:r>
          </a:p>
          <a:p>
            <a:pPr marL="0" indent="0" eaLnBrk="1" hangingPunct="1">
              <a:spcAft>
                <a:spcPct val="0"/>
              </a:spcAft>
              <a:buSzPct val="45000"/>
              <a:buFont typeface="Wingdings" panose="05000000000000000000" pitchFamily="2"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a:t>
            </a:r>
            <a:r>
              <a:rPr lang="it-IT" altLang="it-IT" sz="2000" b="1" dirty="0" smtClean="0">
                <a:solidFill>
                  <a:schemeClr val="accent2">
                    <a:lumMod val="75000"/>
                  </a:schemeClr>
                </a:solidFill>
                <a:ea typeface="+mn-ea"/>
              </a:rPr>
              <a:t>La conoscenza delle funzioni di una rete diffusa di corridoi ecologici</a:t>
            </a:r>
            <a:r>
              <a:rPr lang="it-IT" altLang="it-IT" sz="2000" dirty="0" smtClean="0">
                <a:solidFill>
                  <a:schemeClr val="accent2">
                    <a:lumMod val="75000"/>
                  </a:schemeClr>
                </a:solidFill>
                <a:ea typeface="+mn-ea"/>
              </a:rPr>
              <a:t> per la     salvaguardia e l'incremento della biodiversità;</a:t>
            </a:r>
          </a:p>
          <a:p>
            <a:pPr marL="0" indent="0" eaLnBrk="1" hangingPunct="1">
              <a:spcAft>
                <a:spcPct val="0"/>
              </a:spcAft>
              <a:buSzPct val="45000"/>
              <a:buFont typeface="Wingdings" panose="05000000000000000000" pitchFamily="2"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a:t>
            </a:r>
            <a:r>
              <a:rPr lang="it-IT" altLang="it-IT" sz="2000" b="1" dirty="0" smtClean="0">
                <a:solidFill>
                  <a:schemeClr val="accent2">
                    <a:lumMod val="75000"/>
                  </a:schemeClr>
                </a:solidFill>
                <a:ea typeface="+mn-ea"/>
              </a:rPr>
              <a:t>Le abilità e le competenze</a:t>
            </a:r>
            <a:r>
              <a:rPr lang="it-IT" altLang="it-IT" sz="2000" dirty="0" smtClean="0">
                <a:solidFill>
                  <a:schemeClr val="accent2">
                    <a:lumMod val="75000"/>
                  </a:schemeClr>
                </a:solidFill>
                <a:ea typeface="+mn-ea"/>
              </a:rPr>
              <a:t> necessarie ad affrontare i problemi legati alla  </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sostenibilità: </a:t>
            </a:r>
            <a:r>
              <a:rPr lang="it-IT" altLang="it-IT" sz="2000" i="1" u="sng" dirty="0" smtClean="0">
                <a:solidFill>
                  <a:schemeClr val="accent2">
                    <a:lumMod val="75000"/>
                  </a:schemeClr>
                </a:solidFill>
                <a:ea typeface="+mn-ea"/>
              </a:rPr>
              <a:t>flessibilità, autonomia, partecipazione, capacità di lavorare  </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i="1" u="sng" dirty="0" smtClean="0">
                <a:solidFill>
                  <a:schemeClr val="accent2">
                    <a:lumMod val="75000"/>
                  </a:schemeClr>
                </a:solidFill>
                <a:ea typeface="+mn-ea"/>
              </a:rPr>
              <a:t>  in gruppo, fantasia;</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endParaRPr lang="it-IT" altLang="it-IT" sz="2000" dirty="0" smtClean="0">
              <a:solidFill>
                <a:schemeClr val="accent2">
                  <a:lumMod val="75000"/>
                </a:schemeClr>
              </a:solidFill>
              <a:ea typeface="+mn-ea"/>
            </a:endParaRPr>
          </a:p>
          <a:p>
            <a:pPr marL="0" indent="0" eaLnBrk="1" hangingPunct="1">
              <a:spcAft>
                <a:spcPct val="0"/>
              </a:spcAft>
              <a:buSzPct val="45000"/>
              <a:buFont typeface="Wingdings" panose="05000000000000000000" pitchFamily="2"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b="1" dirty="0" smtClean="0">
                <a:solidFill>
                  <a:schemeClr val="accent2">
                    <a:lumMod val="75000"/>
                  </a:schemeClr>
                </a:solidFill>
                <a:ea typeface="+mn-ea"/>
              </a:rPr>
              <a:t> La  consapevolezza delle connessioni</a:t>
            </a:r>
            <a:r>
              <a:rPr lang="it-IT" altLang="it-IT" sz="2000" dirty="0" smtClean="0">
                <a:solidFill>
                  <a:schemeClr val="accent2">
                    <a:lumMod val="75000"/>
                  </a:schemeClr>
                </a:solidFill>
                <a:ea typeface="+mn-ea"/>
              </a:rPr>
              <a:t> tra </a:t>
            </a:r>
            <a:r>
              <a:rPr lang="it-IT" altLang="it-IT" sz="2000" i="1" dirty="0" smtClean="0">
                <a:solidFill>
                  <a:schemeClr val="accent2">
                    <a:lumMod val="75000"/>
                  </a:schemeClr>
                </a:solidFill>
                <a:ea typeface="+mn-ea"/>
              </a:rPr>
              <a:t>partecipazione individuale</a:t>
            </a:r>
            <a:r>
              <a:rPr lang="it-IT" altLang="it-IT" sz="2000" dirty="0" smtClean="0">
                <a:solidFill>
                  <a:schemeClr val="accent2">
                    <a:lumMod val="75000"/>
                  </a:schemeClr>
                </a:solidFill>
                <a:ea typeface="+mn-ea"/>
              </a:rPr>
              <a:t> alla </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trasformazione del territorio e </a:t>
            </a:r>
            <a:r>
              <a:rPr lang="it-IT" altLang="it-IT" sz="2000" i="1" dirty="0" smtClean="0">
                <a:solidFill>
                  <a:schemeClr val="accent2">
                    <a:lumMod val="75000"/>
                  </a:schemeClr>
                </a:solidFill>
                <a:ea typeface="+mn-ea"/>
              </a:rPr>
              <a:t>la qualità dell'ambiente</a:t>
            </a:r>
            <a:r>
              <a:rPr lang="it-IT" altLang="it-IT" sz="2000" dirty="0" smtClean="0">
                <a:solidFill>
                  <a:schemeClr val="accent2">
                    <a:lumMod val="75000"/>
                  </a:schemeClr>
                </a:solidFill>
                <a:ea typeface="+mn-ea"/>
              </a:rPr>
              <a:t>, sia da un punto di </a:t>
            </a:r>
          </a:p>
          <a:p>
            <a:pPr marL="0" indent="0" eaLnBrk="1" hangingPunct="1">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defRPr/>
            </a:pPr>
            <a:r>
              <a:rPr lang="it-IT" altLang="it-IT" sz="2000" dirty="0" smtClean="0">
                <a:solidFill>
                  <a:schemeClr val="accent2">
                    <a:lumMod val="75000"/>
                  </a:schemeClr>
                </a:solidFill>
                <a:ea typeface="+mn-ea"/>
              </a:rPr>
              <a:t>  vista</a:t>
            </a:r>
            <a:r>
              <a:rPr lang="it-IT" altLang="it-IT" sz="2000" i="1" dirty="0" smtClean="0">
                <a:solidFill>
                  <a:schemeClr val="accent2">
                    <a:lumMod val="75000"/>
                  </a:schemeClr>
                </a:solidFill>
                <a:ea typeface="+mn-ea"/>
              </a:rPr>
              <a:t> naturale</a:t>
            </a:r>
            <a:r>
              <a:rPr lang="it-IT" altLang="it-IT" sz="2000" dirty="0" smtClean="0">
                <a:solidFill>
                  <a:schemeClr val="accent2">
                    <a:lumMod val="75000"/>
                  </a:schemeClr>
                </a:solidFill>
                <a:ea typeface="+mn-ea"/>
              </a:rPr>
              <a:t> che </a:t>
            </a:r>
            <a:r>
              <a:rPr lang="it-IT" altLang="it-IT" sz="2000" i="1" dirty="0" smtClean="0">
                <a:solidFill>
                  <a:schemeClr val="accent2">
                    <a:lumMod val="75000"/>
                  </a:schemeClr>
                </a:solidFill>
                <a:ea typeface="+mn-ea"/>
              </a:rPr>
              <a:t>socio-culturale.</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2409552"/>
            <a:ext cx="6858000" cy="2387600"/>
          </a:xfrm>
        </p:spPr>
        <p:txBody>
          <a:bodyPr/>
          <a:lstStyle/>
          <a:p>
            <a:r>
              <a:rPr lang="it-IT" dirty="0" smtClean="0">
                <a:solidFill>
                  <a:schemeClr val="accent1">
                    <a:lumMod val="20000"/>
                    <a:lumOff val="80000"/>
                  </a:schemeClr>
                </a:solidFill>
              </a:rPr>
              <a:t>Piantumazione</a:t>
            </a:r>
            <a:br>
              <a:rPr lang="it-IT" dirty="0" smtClean="0">
                <a:solidFill>
                  <a:schemeClr val="accent1">
                    <a:lumMod val="20000"/>
                    <a:lumOff val="80000"/>
                  </a:schemeClr>
                </a:solidFill>
              </a:rPr>
            </a:br>
            <a:r>
              <a:rPr lang="it-IT" dirty="0" smtClean="0">
                <a:solidFill>
                  <a:schemeClr val="accent1">
                    <a:lumMod val="20000"/>
                    <a:lumOff val="80000"/>
                  </a:schemeClr>
                </a:solidFill>
              </a:rPr>
              <a:t>Bosco Adriano</a:t>
            </a:r>
            <a:endParaRPr lang="it-IT" dirty="0">
              <a:solidFill>
                <a:schemeClr val="accent1">
                  <a:lumMod val="20000"/>
                  <a:lumOff val="80000"/>
                </a:schemeClr>
              </a:solidFill>
            </a:endParaRPr>
          </a:p>
        </p:txBody>
      </p:sp>
      <p:sp>
        <p:nvSpPr>
          <p:cNvPr id="4" name="Segnaposto data 3"/>
          <p:cNvSpPr>
            <a:spLocks noGrp="1"/>
          </p:cNvSpPr>
          <p:nvPr>
            <p:ph type="dt" idx="10"/>
          </p:nvPr>
        </p:nvSpPr>
        <p:spPr/>
        <p:txBody>
          <a:bodyPr/>
          <a:lstStyle/>
          <a:p>
            <a:pPr>
              <a:defRPr/>
            </a:pPr>
            <a:r>
              <a:rPr lang="it-IT" altLang="it-IT" smtClean="0"/>
              <a:t>21/01/15</a:t>
            </a:r>
            <a:endParaRPr lang="it-IT" altLang="it-IT"/>
          </a:p>
        </p:txBody>
      </p:sp>
    </p:spTree>
    <p:extLst>
      <p:ext uri="{BB962C8B-B14F-4D97-AF65-F5344CB8AC3E}">
        <p14:creationId xmlns:p14="http://schemas.microsoft.com/office/powerpoint/2010/main" val="24947927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cstate="print">
            <a:lum contrast="1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contrast="14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89438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86429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ffectLst/>
          <a:extLst>
            <a:ext uri="{909E8E84-426E-40DD-AFC4-6F175D3DCCD1}">
              <a14:hiddenFill xmlns:a14="http://schemas.microsoft.com/office/drawing/2010/main">
                <a:blipFill dpi="0" rotWithShape="0">
                  <a:blip>
                    <a:lum contrast="30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42794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print">
            <a:lum contrast="24000"/>
            <a:extLst>
              <a:ext uri="{28A0092B-C50C-407E-A947-70E740481C1C}">
                <a14:useLocalDpi xmlns:a14="http://schemas.microsoft.com/office/drawing/2010/main" val="0"/>
              </a:ext>
            </a:extLst>
          </a:blip>
          <a:srcRect/>
          <a:stretch>
            <a:fillRect/>
          </a:stretch>
        </p:blipFill>
        <p:spPr bwMode="auto">
          <a:xfrm>
            <a:off x="-142875" y="0"/>
            <a:ext cx="9286875" cy="685800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6729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contrast="20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95940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egnaposto contenuto 3"/>
          <p:cNvSpPr txBox="1">
            <a:spLocks noGrp="1"/>
          </p:cNvSpPr>
          <p:nvPr>
            <p:ph type="body" idx="4294967295"/>
          </p:nvPr>
        </p:nvSpPr>
        <p:spPr>
          <a:xfrm>
            <a:off x="468313" y="1341438"/>
            <a:ext cx="8351837" cy="5111750"/>
          </a:xfrm>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ts val="638"/>
              </a:spcBef>
              <a:buClr>
                <a:srgbClr val="FAC090"/>
              </a:buClr>
              <a:defRPr/>
            </a:pPr>
            <a:endPar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endParaRPr>
          </a:p>
          <a:p>
            <a:pPr marL="0" indent="0" eaLnBrk="1" hangingPunct="1">
              <a:spcBef>
                <a:spcPts val="638"/>
              </a:spcBef>
              <a:buClr>
                <a:srgbClr val="E46C0A"/>
              </a:buClr>
              <a:defRPr/>
            </a:pP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I partecipanti declinano il Tema </a:t>
            </a:r>
            <a:r>
              <a:rPr altLang="it-IT" sz="2800" b="1"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Nutrire il Pianeta, Energia per la Vita</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 con attenzione alle </a:t>
            </a:r>
            <a:r>
              <a:rPr altLang="it-IT" sz="2800" i="1"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risorse nazionali</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ai </a:t>
            </a:r>
            <a:r>
              <a:rPr altLang="it-IT" sz="2800" i="1"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terreni</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agli </a:t>
            </a:r>
            <a:r>
              <a:rPr altLang="it-IT" sz="2800" i="1"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ecosistemi</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in chiave sostenibile e rispettosa dell’ambiente. </a:t>
            </a:r>
            <a:endParaRPr lang="it-IT"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endParaRPr>
          </a:p>
          <a:p>
            <a:pPr marL="0" indent="0" eaLnBrk="1" hangingPunct="1">
              <a:spcBef>
                <a:spcPts val="638"/>
              </a:spcBef>
              <a:buClr>
                <a:srgbClr val="E46C0A"/>
              </a:buClr>
              <a:defRPr/>
            </a:pPr>
            <a:r>
              <a:rPr altLang="it-IT" sz="2800" dirty="0" err="1"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Una</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delle cinque Aree Tematiche  </a:t>
            </a:r>
            <a:r>
              <a:rPr altLang="it-IT" sz="2800" dirty="0" err="1"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dell’evento</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a:t>
            </a:r>
            <a:endParaRPr lang="it-IT"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endParaRPr>
          </a:p>
          <a:p>
            <a:pPr marL="0" indent="0" algn="ctr" eaLnBrk="1" hangingPunct="1">
              <a:spcBef>
                <a:spcPts val="638"/>
              </a:spcBef>
              <a:buClr>
                <a:srgbClr val="E46C0A"/>
              </a:buClr>
              <a:defRPr/>
            </a:pPr>
            <a:r>
              <a:rPr altLang="it-IT" sz="2800" b="1"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il Parco della Biodiversità </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a:t>
            </a:r>
            <a:endParaRPr lang="it-IT"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endParaRPr>
          </a:p>
          <a:p>
            <a:pPr marL="0" indent="0" eaLnBrk="1" hangingPunct="1">
              <a:spcBef>
                <a:spcPts val="638"/>
              </a:spcBef>
              <a:buClr>
                <a:srgbClr val="E46C0A"/>
              </a:buClr>
              <a:defRPr/>
            </a:pPr>
            <a:r>
              <a:rPr altLang="it-IT" sz="2800" dirty="0" err="1"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sarà</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dedicata proprio alla rappresentazione delle </a:t>
            </a:r>
            <a:r>
              <a:rPr altLang="it-IT" sz="2800" i="1"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specie</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e alla diffusione di </a:t>
            </a:r>
            <a:r>
              <a:rPr altLang="it-IT" sz="2800" i="1"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diverse colture </a:t>
            </a:r>
            <a:r>
              <a:rPr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nel mondo attraverso una mostra della storia dell’agricoltura.</a:t>
            </a:r>
          </a:p>
          <a:p>
            <a:pPr eaLnBrk="1" hangingPunct="1">
              <a:spcBef>
                <a:spcPts val="638"/>
              </a:spcBef>
              <a:defRPr/>
            </a:pPr>
            <a:endParaRPr altLang="it-IT"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endParaRPr>
          </a:p>
        </p:txBody>
      </p:sp>
      <p:sp>
        <p:nvSpPr>
          <p:cNvPr id="4" name="Segnaposto contenuto 3"/>
          <p:cNvSpPr txBox="1">
            <a:spLocks/>
          </p:cNvSpPr>
          <p:nvPr/>
        </p:nvSpPr>
        <p:spPr bwMode="auto">
          <a:xfrm>
            <a:off x="684213" y="765175"/>
            <a:ext cx="7343775"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9404" rIns="0" bIns="0"/>
          <a:lstStyle>
            <a:lvl1pPr marL="342900" indent="-342900" algn="l" defTabSz="449263" rtl="0" fontAlgn="base">
              <a:lnSpc>
                <a:spcPct val="93000"/>
              </a:lnSpc>
              <a:spcBef>
                <a:spcPct val="0"/>
              </a:spcBef>
              <a:spcAft>
                <a:spcPts val="1425"/>
              </a:spcAft>
              <a:buClr>
                <a:srgbClr val="000000"/>
              </a:buClr>
              <a:buSzPct val="100000"/>
              <a:buFont typeface="Times New Roman" panose="02020603050405020304" pitchFamily="18" charset="0"/>
              <a:defRPr sz="2200" kern="1200">
                <a:solidFill>
                  <a:srgbClr val="87FDFF"/>
                </a:solidFill>
                <a:latin typeface="+mn-lt"/>
                <a:ea typeface="+mn-ea"/>
                <a:cs typeface="+mn-cs"/>
              </a:defRPr>
            </a:lvl1pPr>
            <a:lvl2pPr marL="742950" indent="-285750" algn="l" defTabSz="449263" rtl="0" fontAlgn="base">
              <a:lnSpc>
                <a:spcPct val="93000"/>
              </a:lnSpc>
              <a:spcBef>
                <a:spcPct val="0"/>
              </a:spcBef>
              <a:spcAft>
                <a:spcPts val="1138"/>
              </a:spcAft>
              <a:buClr>
                <a:srgbClr val="000000"/>
              </a:buClr>
              <a:buSzPct val="100000"/>
              <a:buFont typeface="Times New Roman" panose="02020603050405020304" pitchFamily="18" charset="0"/>
              <a:defRPr kern="1200">
                <a:solidFill>
                  <a:srgbClr val="87FDFF"/>
                </a:solidFill>
                <a:latin typeface="+mn-lt"/>
                <a:ea typeface="+mn-ea"/>
                <a:cs typeface="+mn-cs"/>
              </a:defRPr>
            </a:lvl2pPr>
            <a:lvl3pPr marL="1143000" indent="-228600" algn="l" defTabSz="449263" rtl="0" fontAlgn="base">
              <a:lnSpc>
                <a:spcPct val="93000"/>
              </a:lnSpc>
              <a:spcBef>
                <a:spcPct val="0"/>
              </a:spcBef>
              <a:spcAft>
                <a:spcPts val="850"/>
              </a:spcAft>
              <a:buClr>
                <a:srgbClr val="000000"/>
              </a:buClr>
              <a:buSzPct val="100000"/>
              <a:buFont typeface="Times New Roman" panose="02020603050405020304" pitchFamily="18" charset="0"/>
              <a:defRPr sz="1600" kern="1200">
                <a:solidFill>
                  <a:srgbClr val="87FDFF"/>
                </a:solidFill>
                <a:latin typeface="+mn-lt"/>
                <a:ea typeface="+mn-ea"/>
                <a:cs typeface="+mn-cs"/>
              </a:defRPr>
            </a:lvl3pPr>
            <a:lvl4pPr marL="1600200" indent="-228600" algn="l" defTabSz="449263" rtl="0" fontAlgn="base">
              <a:lnSpc>
                <a:spcPct val="93000"/>
              </a:lnSpc>
              <a:spcBef>
                <a:spcPct val="0"/>
              </a:spcBef>
              <a:spcAft>
                <a:spcPts val="575"/>
              </a:spcAft>
              <a:buClr>
                <a:srgbClr val="000000"/>
              </a:buClr>
              <a:buSzPct val="100000"/>
              <a:buFont typeface="Times New Roman" panose="02020603050405020304" pitchFamily="18" charset="0"/>
              <a:defRPr sz="1600" kern="1200">
                <a:solidFill>
                  <a:srgbClr val="87FDFF"/>
                </a:solidFill>
                <a:latin typeface="+mn-lt"/>
                <a:ea typeface="+mn-ea"/>
                <a:cs typeface="+mn-cs"/>
              </a:defRPr>
            </a:lvl4pPr>
            <a:lvl5pPr marL="2057400" indent="-228600" algn="l" defTabSz="449263" rtl="0" fontAlgn="base">
              <a:lnSpc>
                <a:spcPct val="93000"/>
              </a:lnSpc>
              <a:spcBef>
                <a:spcPct val="0"/>
              </a:spcBef>
              <a:spcAft>
                <a:spcPts val="288"/>
              </a:spcAft>
              <a:buClr>
                <a:srgbClr val="000000"/>
              </a:buClr>
              <a:buSzPct val="100000"/>
              <a:buFont typeface="Times New Roman" panose="02020603050405020304" pitchFamily="18" charset="0"/>
              <a:defRPr sz="2000" kern="1200">
                <a:solidFill>
                  <a:srgbClr val="87FD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638"/>
              </a:spcBef>
              <a:buClr>
                <a:srgbClr val="FAC090"/>
              </a:buClr>
              <a:defRPr/>
            </a:pPr>
            <a:r>
              <a:rPr lang="it-IT" altLang="it-IT" sz="4000" dirty="0" smtClean="0">
                <a:solidFill>
                  <a:srgbClr val="FFFF00"/>
                </a:solidFill>
                <a:latin typeface="Calibri" panose="020F0502020204030204" pitchFamily="34" charset="0"/>
                <a:ea typeface="Microsoft YaHei" panose="020B0503020204020204" pitchFamily="34" charset="-122"/>
                <a:cs typeface="Mangal" panose="02040503050203030202" pitchFamily="18" charset="0"/>
              </a:rPr>
              <a:t>Expo Milano 2015 e BIODIVERSITA’</a:t>
            </a:r>
          </a:p>
          <a:p>
            <a:pPr marL="0" indent="0" eaLnBrk="1" hangingPunct="1">
              <a:spcBef>
                <a:spcPts val="638"/>
              </a:spcBef>
              <a:buClr>
                <a:srgbClr val="E46C0A"/>
              </a:buClr>
              <a:defRPr/>
            </a:pPr>
            <a:r>
              <a:rPr lang="it-IT" altLang="it-IT" sz="2800"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rPr>
              <a:t> </a:t>
            </a:r>
            <a:endParaRPr lang="it-IT" altLang="it-IT" dirty="0" smtClean="0">
              <a:solidFill>
                <a:schemeClr val="accent2">
                  <a:lumMod val="75000"/>
                </a:schemeClr>
              </a:solidFill>
              <a:latin typeface="Calibri" panose="020F0502020204030204" pitchFamily="34" charset="0"/>
              <a:ea typeface="Microsoft YaHei" panose="020B0503020204020204" pitchFamily="34" charset="-122"/>
              <a:cs typeface="Mangal" panose="02040503050203030202"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contrast="14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70384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a:lum contras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contrast="26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55863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cstate="print">
            <a:lum bright="-8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bright="-8000" contrast="12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30868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cstate="print">
            <a:lum bright="-4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bright="-4000" contrast="20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78390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86671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contrast="20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92445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79843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cstate="print">
            <a:lum contras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lum contrast="1600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772815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1142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p>
            <a:pPr>
              <a:defRPr/>
            </a:pPr>
            <a:r>
              <a:rPr lang="it-IT" altLang="it-IT" smtClean="0"/>
              <a:t>21/01/15</a:t>
            </a:r>
            <a:endParaRPr lang="it-IT" altLang="it-IT"/>
          </a:p>
        </p:txBody>
      </p:sp>
      <p:sp>
        <p:nvSpPr>
          <p:cNvPr id="3" name="Rettangolo 2"/>
          <p:cNvSpPr/>
          <p:nvPr/>
        </p:nvSpPr>
        <p:spPr>
          <a:xfrm>
            <a:off x="2380627" y="1556792"/>
            <a:ext cx="5224507" cy="4247317"/>
          </a:xfrm>
          <a:prstGeom prst="rect">
            <a:avLst/>
          </a:prstGeom>
          <a:noFill/>
        </p:spPr>
        <p:txBody>
          <a:bodyPr wrap="none" lIns="91440" tIns="45720" rIns="91440" bIns="45720">
            <a:spAutoFit/>
          </a:bodyPr>
          <a:lstStyle/>
          <a:p>
            <a:pPr algn="ctr"/>
            <a:r>
              <a:rPr lang="it-IT" sz="5400" b="1" cap="none" spc="0" dirty="0" smtClean="0">
                <a:ln w="6600">
                  <a:solidFill>
                    <a:schemeClr val="accent2"/>
                  </a:solidFill>
                  <a:prstDash val="solid"/>
                </a:ln>
                <a:solidFill>
                  <a:srgbClr val="FFFFFF"/>
                </a:solidFill>
                <a:effectLst>
                  <a:outerShdw dist="38100" dir="2700000" algn="tl" rotWithShape="0">
                    <a:schemeClr val="accent2"/>
                  </a:outerShdw>
                </a:effectLst>
              </a:rPr>
              <a:t>Normativa  </a:t>
            </a:r>
          </a:p>
          <a:p>
            <a:pPr algn="ctr"/>
            <a:r>
              <a:rPr lang="it-IT" sz="5400" b="1" cap="none" spc="0" dirty="0" smtClean="0">
                <a:ln w="6600">
                  <a:solidFill>
                    <a:schemeClr val="accent2"/>
                  </a:solidFill>
                  <a:prstDash val="solid"/>
                </a:ln>
                <a:solidFill>
                  <a:srgbClr val="FFFFFF"/>
                </a:solidFill>
                <a:effectLst>
                  <a:outerShdw dist="38100" dir="2700000" algn="tl" rotWithShape="0">
                    <a:schemeClr val="accent2"/>
                  </a:outerShdw>
                </a:effectLst>
              </a:rPr>
              <a:t>sulla </a:t>
            </a:r>
          </a:p>
          <a:p>
            <a:pPr algn="ctr"/>
            <a:r>
              <a:rPr lang="it-IT" sz="5400" b="1" cap="none" spc="0" dirty="0" smtClean="0">
                <a:ln w="6600">
                  <a:solidFill>
                    <a:schemeClr val="accent2"/>
                  </a:solidFill>
                  <a:prstDash val="solid"/>
                </a:ln>
                <a:solidFill>
                  <a:srgbClr val="FFFFFF"/>
                </a:solidFill>
                <a:effectLst>
                  <a:outerShdw dist="38100" dir="2700000" algn="tl" rotWithShape="0">
                    <a:schemeClr val="accent2"/>
                  </a:outerShdw>
                </a:effectLst>
              </a:rPr>
              <a:t>BIODIVERSITA’</a:t>
            </a:r>
          </a:p>
          <a:p>
            <a:pPr algn="ctr"/>
            <a:endParaRPr lang="it-IT" sz="54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it-IT" sz="5400" b="1" dirty="0" smtClean="0">
                <a:ln w="6600">
                  <a:solidFill>
                    <a:schemeClr val="accent2"/>
                  </a:solidFill>
                  <a:prstDash val="solid"/>
                </a:ln>
                <a:solidFill>
                  <a:srgbClr val="FFFFFF"/>
                </a:solidFill>
                <a:effectLst>
                  <a:outerShdw dist="38100" dir="2700000" algn="tl" rotWithShape="0">
                    <a:schemeClr val="accent2"/>
                  </a:outerShdw>
                </a:effectLst>
              </a:rPr>
              <a:t>Classe 3 A</a:t>
            </a:r>
            <a:endParaRPr lang="it-IT"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0320170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214438" y="785813"/>
            <a:ext cx="7000875" cy="564356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w="25560" cap="sq">
            <a:solidFill>
              <a:srgbClr val="385D8A"/>
            </a:solidFill>
            <a:miter lim="800000"/>
            <a:headEnd/>
            <a:tailEnd/>
          </a:ln>
          <a:effec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solidFill>
                  <a:srgbClr val="002060"/>
                </a:solidFill>
                <a:latin typeface="Calibri" panose="020F0502020204030204" pitchFamily="34" charset="0"/>
              </a:rPr>
              <a:t>La </a:t>
            </a:r>
            <a:r>
              <a:rPr lang="it-IT" altLang="it-IT" sz="2800" b="1" dirty="0">
                <a:solidFill>
                  <a:srgbClr val="002060"/>
                </a:solidFill>
                <a:latin typeface="Calibri" panose="020F0502020204030204" pitchFamily="34" charset="0"/>
              </a:rPr>
              <a:t>biodiversità‘ =</a:t>
            </a:r>
            <a:r>
              <a:rPr lang="it-IT" altLang="it-IT" sz="2800" dirty="0">
                <a:solidFill>
                  <a:srgbClr val="002060"/>
                </a:solidFill>
                <a:latin typeface="Calibri" panose="020F0502020204030204" pitchFamily="34" charset="0"/>
              </a:rPr>
              <a:t> </a:t>
            </a:r>
          </a:p>
          <a:p>
            <a:pPr algn="ctr">
              <a:buClrTx/>
              <a:buFontTx/>
              <a:buNone/>
            </a:pPr>
            <a:r>
              <a:rPr lang="it-IT" altLang="it-IT" sz="2800" dirty="0">
                <a:solidFill>
                  <a:srgbClr val="002060"/>
                </a:solidFill>
                <a:latin typeface="Calibri" panose="020F0502020204030204" pitchFamily="34" charset="0"/>
              </a:rPr>
              <a:t>natura diversa, diversità' individuale e diversità' delle specie.</a:t>
            </a:r>
          </a:p>
          <a:p>
            <a:pPr algn="ctr">
              <a:buClrTx/>
              <a:buFontTx/>
              <a:buNone/>
            </a:pPr>
            <a:endParaRPr lang="it-IT" altLang="it-IT" sz="2800" dirty="0">
              <a:solidFill>
                <a:srgbClr val="002060"/>
              </a:solidFill>
              <a:latin typeface="Calibri" panose="020F0502020204030204" pitchFamily="34" charset="0"/>
            </a:endParaRPr>
          </a:p>
          <a:p>
            <a:pPr algn="ctr">
              <a:buClrTx/>
              <a:buFontTx/>
              <a:buNone/>
            </a:pPr>
            <a:r>
              <a:rPr lang="it-IT" altLang="it-IT" sz="2800" dirty="0">
                <a:solidFill>
                  <a:srgbClr val="002060"/>
                </a:solidFill>
                <a:latin typeface="Calibri" panose="020F0502020204030204" pitchFamily="34" charset="0"/>
              </a:rPr>
              <a:t>Esistono tre tipi di </a:t>
            </a:r>
            <a:r>
              <a:rPr lang="it-IT" altLang="it-IT" sz="2800" i="1" dirty="0">
                <a:solidFill>
                  <a:srgbClr val="002060"/>
                </a:solidFill>
                <a:latin typeface="Calibri" panose="020F0502020204030204" pitchFamily="34" charset="0"/>
              </a:rPr>
              <a:t>biodiversità'</a:t>
            </a:r>
            <a:r>
              <a:rPr lang="it-IT" altLang="it-IT" sz="2800" dirty="0">
                <a:solidFill>
                  <a:srgbClr val="002060"/>
                </a:solidFill>
                <a:latin typeface="Calibri" panose="020F0502020204030204" pitchFamily="34" charset="0"/>
              </a:rPr>
              <a:t>:</a:t>
            </a:r>
          </a:p>
          <a:p>
            <a:pPr algn="ctr">
              <a:buClrTx/>
              <a:buFontTx/>
              <a:buNone/>
            </a:pPr>
            <a:r>
              <a:rPr lang="it-IT" altLang="it-IT" sz="2800" dirty="0">
                <a:solidFill>
                  <a:srgbClr val="002060"/>
                </a:solidFill>
                <a:latin typeface="Calibri" panose="020F0502020204030204" pitchFamily="34" charset="0"/>
              </a:rPr>
              <a:t>INTRASPECIFICA</a:t>
            </a:r>
          </a:p>
          <a:p>
            <a:pPr algn="ctr">
              <a:buClrTx/>
              <a:buFontTx/>
              <a:buNone/>
            </a:pPr>
            <a:r>
              <a:rPr lang="it-IT" altLang="it-IT" sz="2800" dirty="0">
                <a:solidFill>
                  <a:srgbClr val="002060"/>
                </a:solidFill>
                <a:latin typeface="Calibri" panose="020F0502020204030204" pitchFamily="34" charset="0"/>
              </a:rPr>
              <a:t> (organismi, popolazioni, comunità'...)</a:t>
            </a:r>
          </a:p>
          <a:p>
            <a:pPr algn="ctr">
              <a:buClrTx/>
              <a:buFontTx/>
              <a:buNone/>
            </a:pPr>
            <a:r>
              <a:rPr lang="it-IT" altLang="it-IT" sz="2800" dirty="0">
                <a:solidFill>
                  <a:srgbClr val="002060"/>
                </a:solidFill>
                <a:latin typeface="Calibri" panose="020F0502020204030204" pitchFamily="34" charset="0"/>
              </a:rPr>
              <a:t>TASSONOMICA</a:t>
            </a:r>
          </a:p>
          <a:p>
            <a:pPr algn="ctr">
              <a:buClrTx/>
              <a:buFontTx/>
              <a:buNone/>
            </a:pPr>
            <a:r>
              <a:rPr lang="it-IT" altLang="it-IT" sz="2800" dirty="0">
                <a:solidFill>
                  <a:srgbClr val="002060"/>
                </a:solidFill>
                <a:latin typeface="Calibri" panose="020F0502020204030204" pitchFamily="34" charset="0"/>
              </a:rPr>
              <a:t>ECOLOGICA</a:t>
            </a:r>
          </a:p>
          <a:p>
            <a:pPr algn="ctr">
              <a:buClrTx/>
              <a:buFontTx/>
              <a:buNone/>
            </a:pPr>
            <a:r>
              <a:rPr lang="it-IT" altLang="it-IT" sz="2800" dirty="0">
                <a:solidFill>
                  <a:srgbClr val="002060"/>
                </a:solidFill>
                <a:latin typeface="Calibri" panose="020F0502020204030204" pitchFamily="34" charset="0"/>
              </a:rPr>
              <a:t>La biodiversità si basa sul passato ed è' legata all'evoluzione che può' essere: </a:t>
            </a:r>
          </a:p>
          <a:p>
            <a:pPr algn="ctr">
              <a:buClrTx/>
              <a:buFontTx/>
              <a:buNone/>
            </a:pPr>
            <a:r>
              <a:rPr lang="it-IT" altLang="it-IT" sz="2800" dirty="0">
                <a:solidFill>
                  <a:srgbClr val="002060"/>
                </a:solidFill>
                <a:latin typeface="Calibri" panose="020F0502020204030204" pitchFamily="34" charset="0"/>
              </a:rPr>
              <a:t>GENETICA e CULTURALE.</a:t>
            </a:r>
          </a:p>
        </p:txBody>
      </p:sp>
    </p:spTree>
    <p:extLst>
      <p:ext uri="{BB962C8B-B14F-4D97-AF65-F5344CB8AC3E}">
        <p14:creationId xmlns:p14="http://schemas.microsoft.com/office/powerpoint/2010/main" val="41980536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a:xfrm>
            <a:off x="217488" y="165100"/>
            <a:ext cx="8591550" cy="665163"/>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b="1" smtClean="0">
                <a:solidFill>
                  <a:srgbClr val="87FDFF"/>
                </a:solidFill>
              </a:rPr>
              <a:t>LEGGE REGIONALE 16 agosto 1993 n. 26</a:t>
            </a: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000">
            <a:off x="509588" y="3402013"/>
            <a:ext cx="3403600" cy="2463800"/>
          </a:xfrm>
          <a:prstGeom prst="rect">
            <a:avLst/>
          </a:prstGeom>
          <a:noFill/>
          <a:ln w="228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
            <a:off x="5280025" y="3448050"/>
            <a:ext cx="3411538" cy="2420938"/>
          </a:xfrm>
          <a:prstGeom prst="rect">
            <a:avLst/>
          </a:prstGeom>
          <a:noFill/>
          <a:ln w="228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3" name="Text Box 4"/>
          <p:cNvSpPr txBox="1">
            <a:spLocks noChangeArrowheads="1"/>
          </p:cNvSpPr>
          <p:nvPr/>
        </p:nvSpPr>
        <p:spPr bwMode="auto">
          <a:xfrm>
            <a:off x="274638" y="990600"/>
            <a:ext cx="8594725" cy="524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85750" indent="-2841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dirty="0" smtClean="0">
                <a:solidFill>
                  <a:srgbClr val="87FDFF"/>
                </a:solidFill>
                <a:latin typeface="Candara" panose="020E0502030303020204" pitchFamily="34" charset="0"/>
              </a:rPr>
              <a:t>Definisce </a:t>
            </a:r>
            <a:r>
              <a:rPr lang="it-IT" altLang="it-IT" b="1" dirty="0">
                <a:solidFill>
                  <a:srgbClr val="87FDFF"/>
                </a:solidFill>
                <a:latin typeface="Candara" panose="020E0502030303020204" pitchFamily="34" charset="0"/>
              </a:rPr>
              <a:t>le norme per la protezione della fauna selvatica e per la tutela dell’inquinamento ambientale e disciplina l’attività venatoria.</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0000">
            <a:off x="5307013" y="573088"/>
            <a:ext cx="3113087" cy="2092325"/>
          </a:xfrm>
          <a:prstGeom prst="rect">
            <a:avLst/>
          </a:prstGeom>
          <a:solidFill>
            <a:srgbClr val="FFFFFF"/>
          </a:solidFill>
          <a:ln w="76320">
            <a:solidFill>
              <a:srgbClr val="3AD37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Rectangle 2"/>
          <p:cNvSpPr>
            <a:spLocks noGrp="1" noChangeArrowheads="1"/>
          </p:cNvSpPr>
          <p:nvPr>
            <p:ph type="title"/>
          </p:nvPr>
        </p:nvSpPr>
        <p:spPr>
          <a:xfrm>
            <a:off x="871538" y="268288"/>
            <a:ext cx="7264400" cy="928687"/>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Lst>
            </a:pP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2800" b="1" smtClean="0">
                <a:solidFill>
                  <a:srgbClr val="87FDFF"/>
                </a:solidFill>
              </a:rPr>
              <a:t/>
            </a:r>
            <a:br>
              <a:rPr lang="it-IT" altLang="it-IT" sz="2800" b="1" smtClean="0">
                <a:solidFill>
                  <a:srgbClr val="87FDFF"/>
                </a:solidFill>
              </a:rPr>
            </a:br>
            <a:r>
              <a:rPr lang="it-IT" altLang="it-IT" sz="3100" b="1" smtClean="0">
                <a:solidFill>
                  <a:srgbClr val="87FDFF"/>
                </a:solidFill>
              </a:rPr>
              <a:t>DECRETO DEL PRESIDENTE DELLA REPUBBLICA 8 SETTEMBRE 1997 n. 357 </a:t>
            </a:r>
          </a:p>
        </p:txBody>
      </p:sp>
      <p:sp>
        <p:nvSpPr>
          <p:cNvPr id="51204" name="Text Box 3"/>
          <p:cNvSpPr txBox="1">
            <a:spLocks noChangeArrowheads="1"/>
          </p:cNvSpPr>
          <p:nvPr/>
        </p:nvSpPr>
        <p:spPr bwMode="auto">
          <a:xfrm>
            <a:off x="612775" y="836613"/>
            <a:ext cx="8280400" cy="495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FF7F01"/>
              </a:buClr>
              <a:buSzPct val="45000"/>
              <a:buFont typeface="Arial" panose="020B0604020202020204" pitchFamily="34" charset="0"/>
              <a:buChar char="•"/>
            </a:pPr>
            <a:r>
              <a:rPr lang="it-IT" altLang="it-IT" dirty="0">
                <a:solidFill>
                  <a:srgbClr val="87FDFF"/>
                </a:solidFill>
                <a:latin typeface="Candara" panose="020E0502030303020204" pitchFamily="34" charset="0"/>
              </a:rPr>
              <a:t> A</a:t>
            </a:r>
            <a:r>
              <a:rPr lang="it-IT" altLang="it-IT" b="1" dirty="0" smtClean="0">
                <a:solidFill>
                  <a:srgbClr val="87FDFF"/>
                </a:solidFill>
                <a:latin typeface="Candara" panose="020E0502030303020204" pitchFamily="34" charset="0"/>
              </a:rPr>
              <a:t>ttuazione </a:t>
            </a:r>
            <a:r>
              <a:rPr lang="it-IT" altLang="it-IT" b="1" dirty="0">
                <a:solidFill>
                  <a:srgbClr val="87FDFF"/>
                </a:solidFill>
                <a:latin typeface="Candara" panose="020E0502030303020204" pitchFamily="34" charset="0"/>
              </a:rPr>
              <a:t>della Direttiva Habitat.</a:t>
            </a:r>
          </a:p>
          <a:p>
            <a:pPr eaLnBrk="1" hangingPunct="1">
              <a:lnSpc>
                <a:spcPct val="100000"/>
              </a:lnSpc>
              <a:spcBef>
                <a:spcPts val="600"/>
              </a:spcBef>
              <a:buClrTx/>
              <a:buSzTx/>
              <a:buFontTx/>
              <a:buNone/>
            </a:pPr>
            <a:endParaRPr lang="it-IT" altLang="it-IT" sz="2000" dirty="0">
              <a:solidFill>
                <a:srgbClr val="87FDFF"/>
              </a:solidFill>
              <a:latin typeface="Candara" panose="020E0502030303020204" pitchFamily="34" charset="0"/>
            </a:endParaRPr>
          </a:p>
        </p:txBody>
      </p:sp>
      <p:pic>
        <p:nvPicPr>
          <p:cNvPr id="512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
            <a:off x="815975" y="1857375"/>
            <a:ext cx="3238500" cy="2514600"/>
          </a:xfrm>
          <a:prstGeom prst="rect">
            <a:avLst/>
          </a:prstGeom>
          <a:solidFill>
            <a:srgbClr val="EDEDED"/>
          </a:solidFill>
          <a:ln w="190440">
            <a:solidFill>
              <a:srgbClr val="FBEC8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571750"/>
            <a:ext cx="3228975" cy="2200275"/>
          </a:xfrm>
          <a:prstGeom prst="rect">
            <a:avLst/>
          </a:prstGeom>
          <a:solidFill>
            <a:srgbClr val="EDEDED"/>
          </a:solidFill>
          <a:ln w="88920">
            <a:solidFill>
              <a:srgbClr val="10315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315913" y="22225"/>
            <a:ext cx="8591550" cy="520700"/>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b="1" smtClean="0">
                <a:solidFill>
                  <a:srgbClr val="87FDFF"/>
                </a:solidFill>
              </a:rPr>
              <a:t>DECRETO DEL PRESIDENTE 8 settembre 1997 n. 357 </a:t>
            </a:r>
          </a:p>
        </p:txBody>
      </p:sp>
      <p:sp>
        <p:nvSpPr>
          <p:cNvPr id="53251" name="Text Box 2"/>
          <p:cNvSpPr txBox="1">
            <a:spLocks noChangeArrowheads="1"/>
          </p:cNvSpPr>
          <p:nvPr/>
        </p:nvSpPr>
        <p:spPr bwMode="auto">
          <a:xfrm>
            <a:off x="0" y="542925"/>
            <a:ext cx="9069388" cy="620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Relativa alla conservazione degli habitat naturali e seminaturali, nonché della flora e della fauna selvatiche) e successive modifiche ed integrazioni. </a:t>
            </a:r>
          </a:p>
          <a:p>
            <a:pPr eaLnBrk="1" hangingPunct="1">
              <a:lnSpc>
                <a:spcPct val="100000"/>
              </a:lnSpc>
              <a:spcBef>
                <a:spcPts val="600"/>
              </a:spcBef>
              <a:buClrTx/>
              <a:buSzTx/>
              <a:buFontTx/>
              <a:buNone/>
            </a:pPr>
            <a:r>
              <a:rPr lang="it-IT" altLang="it-IT" b="1">
                <a:solidFill>
                  <a:srgbClr val="87FDFF"/>
                </a:solidFill>
                <a:latin typeface="Candara" panose="020E0502030303020204" pitchFamily="34" charset="0"/>
              </a:rPr>
              <a:t> Conservazioni degli uccelli selvatici e successive modifiche ed integrazioni, persegue la tutela e la valorizzazione della biodiversità. La Regione tutela, in particolare, la diversità:</a:t>
            </a:r>
          </a:p>
          <a:p>
            <a:pPr eaLnBrk="1" hangingPunct="1">
              <a:lnSpc>
                <a:spcPct val="100000"/>
              </a:lnSpc>
              <a:spcBef>
                <a:spcPts val="600"/>
              </a:spcBef>
              <a:buClrTx/>
              <a:buSzTx/>
              <a:buFontTx/>
              <a:buNone/>
            </a:pPr>
            <a:r>
              <a:rPr lang="it-IT" altLang="it-IT" b="1">
                <a:solidFill>
                  <a:srgbClr val="87FDFF"/>
                </a:solidFill>
                <a:latin typeface="Candara" panose="020E0502030303020204" pitchFamily="34" charset="0"/>
              </a:rPr>
              <a:t>- delle specie animali e delle specie vegetali selvatiche;</a:t>
            </a:r>
          </a:p>
          <a:p>
            <a:pPr eaLnBrk="1" hangingPunct="1">
              <a:lnSpc>
                <a:spcPct val="100000"/>
              </a:lnSpc>
              <a:spcBef>
                <a:spcPts val="600"/>
              </a:spcBef>
              <a:buClrTx/>
              <a:buSzTx/>
              <a:buFontTx/>
              <a:buNone/>
            </a:pPr>
            <a:r>
              <a:rPr lang="it-IT" altLang="it-IT" b="1">
                <a:solidFill>
                  <a:srgbClr val="87FDFF"/>
                </a:solidFill>
                <a:latin typeface="Candara" panose="020E0502030303020204" pitchFamily="34" charset="0"/>
              </a:rPr>
              <a:t>- degli habitat;</a:t>
            </a:r>
          </a:p>
          <a:p>
            <a:pPr eaLnBrk="1" hangingPunct="1">
              <a:lnSpc>
                <a:spcPct val="100000"/>
              </a:lnSpc>
              <a:spcBef>
                <a:spcPts val="600"/>
              </a:spcBef>
              <a:buClrTx/>
              <a:buSzTx/>
              <a:buFontTx/>
              <a:buNone/>
            </a:pPr>
            <a:r>
              <a:rPr lang="it-IT" altLang="it-IT" b="1">
                <a:solidFill>
                  <a:srgbClr val="87FDFF"/>
                </a:solidFill>
                <a:latin typeface="Candara" panose="020E0502030303020204" pitchFamily="34" charset="0"/>
              </a:rPr>
              <a:t>- di altre forme naturali del territorio.</a:t>
            </a:r>
          </a:p>
        </p:txBody>
      </p:sp>
      <p:pic>
        <p:nvPicPr>
          <p:cNvPr id="532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
            <a:off x="5949950" y="2447925"/>
            <a:ext cx="2616200" cy="2033588"/>
          </a:xfrm>
          <a:prstGeom prst="rect">
            <a:avLst/>
          </a:prstGeom>
          <a:solidFill>
            <a:srgbClr val="EDEDED"/>
          </a:solidFill>
          <a:ln w="190440">
            <a:solidFill>
              <a:srgbClr val="8DFFA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4413250"/>
            <a:ext cx="2590800" cy="2127250"/>
          </a:xfrm>
          <a:prstGeom prst="rect">
            <a:avLst/>
          </a:prstGeom>
          <a:noFill/>
          <a:ln w="12708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000">
            <a:off x="4902200" y="4278313"/>
            <a:ext cx="2759075" cy="2103437"/>
          </a:xfrm>
          <a:prstGeom prst="rect">
            <a:avLst/>
          </a:prstGeom>
          <a:noFill/>
          <a:ln w="127080">
            <a:solidFill>
              <a:srgbClr val="46F8D4"/>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
            <a:off x="2403475" y="3305175"/>
            <a:ext cx="2720975" cy="2384425"/>
          </a:xfrm>
          <a:prstGeom prst="rect">
            <a:avLst/>
          </a:prstGeom>
          <a:noFill/>
          <a:ln w="190440">
            <a:solidFill>
              <a:srgbClr val="FFB267"/>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274638" y="404813"/>
            <a:ext cx="8591550" cy="444500"/>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b="1" smtClean="0">
                <a:solidFill>
                  <a:srgbClr val="87FDFF"/>
                </a:solidFill>
              </a:rPr>
              <a:t>LEGGE 6 agosto 2008 n. 133</a:t>
            </a:r>
          </a:p>
        </p:txBody>
      </p:sp>
      <p:sp>
        <p:nvSpPr>
          <p:cNvPr id="55299" name="Text Box 2"/>
          <p:cNvSpPr txBox="1">
            <a:spLocks noChangeArrowheads="1"/>
          </p:cNvSpPr>
          <p:nvPr/>
        </p:nvSpPr>
        <p:spPr bwMode="auto">
          <a:xfrm>
            <a:off x="0" y="990600"/>
            <a:ext cx="9144000" cy="52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Istituisce l’Istituto Superiore per la Protezione e la Ricerca Ambientale (ISPRA), ente vigilato dal Ministero dell'Ambiente e che fa sue le attività e le competenze di tre enti: l’Agenzia per la protezione dell’ambiente e per i servizi tecnici (APAT), l’Istituto Nazionale per la Fauna Selvatica e l’Istituto Centrale per la Ricerca scientifica e tecnologica Applicata al Mare.</a:t>
            </a:r>
          </a:p>
        </p:txBody>
      </p:sp>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0000">
            <a:off x="5911850" y="3079750"/>
            <a:ext cx="2814638" cy="2143125"/>
          </a:xfrm>
          <a:prstGeom prst="rect">
            <a:avLst/>
          </a:prstGeom>
          <a:noFill/>
          <a:ln w="12708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75" y="3659188"/>
            <a:ext cx="2968625" cy="2071687"/>
          </a:xfrm>
          <a:prstGeom prst="rect">
            <a:avLst/>
          </a:prstGeom>
          <a:noFill/>
          <a:ln w="63360">
            <a:solidFill>
              <a:srgbClr val="3AD378"/>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000">
            <a:off x="392113" y="3513138"/>
            <a:ext cx="3033712" cy="2159000"/>
          </a:xfrm>
          <a:prstGeom prst="rect">
            <a:avLst/>
          </a:prstGeom>
          <a:noFill/>
          <a:ln w="8892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ChangeArrowheads="1"/>
          </p:cNvSpPr>
          <p:nvPr>
            <p:ph type="title"/>
          </p:nvPr>
        </p:nvSpPr>
        <p:spPr>
          <a:xfrm>
            <a:off x="274638" y="484188"/>
            <a:ext cx="8591550" cy="552450"/>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b="1" dirty="0" smtClean="0">
                <a:solidFill>
                  <a:srgbClr val="87FDFF"/>
                </a:solidFill>
              </a:rPr>
              <a:t>LEGGE REGIONALE 28 ottobre 2004 n. 27</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000">
            <a:off x="598488" y="3216275"/>
            <a:ext cx="3302000" cy="2463800"/>
          </a:xfrm>
          <a:prstGeom prst="rect">
            <a:avLst/>
          </a:prstGeom>
          <a:noFill/>
          <a:ln w="12708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188" y="2914650"/>
            <a:ext cx="2384425" cy="3295650"/>
          </a:xfrm>
          <a:prstGeom prst="rect">
            <a:avLst/>
          </a:prstGeom>
          <a:noFill/>
          <a:ln w="228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1" name="Text Box 4"/>
          <p:cNvSpPr txBox="1">
            <a:spLocks noChangeArrowheads="1"/>
          </p:cNvSpPr>
          <p:nvPr/>
        </p:nvSpPr>
        <p:spPr bwMode="auto">
          <a:xfrm>
            <a:off x="274638" y="1195388"/>
            <a:ext cx="8594725"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dirty="0">
                <a:solidFill>
                  <a:srgbClr val="87FDFF"/>
                </a:solidFill>
                <a:latin typeface="Candara" panose="020E0502030303020204" pitchFamily="34" charset="0"/>
              </a:rPr>
              <a:t>T</a:t>
            </a:r>
            <a:r>
              <a:rPr lang="it-IT" altLang="it-IT" b="1" dirty="0" smtClean="0">
                <a:solidFill>
                  <a:srgbClr val="87FDFF"/>
                </a:solidFill>
                <a:latin typeface="Candara" panose="020E0502030303020204" pitchFamily="34" charset="0"/>
              </a:rPr>
              <a:t>utela </a:t>
            </a:r>
            <a:r>
              <a:rPr lang="it-IT" altLang="it-IT" b="1" dirty="0">
                <a:solidFill>
                  <a:srgbClr val="87FDFF"/>
                </a:solidFill>
                <a:latin typeface="Candara" panose="020E0502030303020204" pitchFamily="34" charset="0"/>
              </a:rPr>
              <a:t>e valorizzazione delle superfici, del paesaggio e dell’economia forestale.</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274638" y="322263"/>
            <a:ext cx="8591550" cy="595312"/>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b="1" smtClean="0">
                <a:solidFill>
                  <a:srgbClr val="87FDFF"/>
                </a:solidFill>
              </a:rPr>
              <a:t>DECRETO MINISTERIALE 6 luglio 2012</a:t>
            </a:r>
          </a:p>
        </p:txBody>
      </p:sp>
      <p:sp>
        <p:nvSpPr>
          <p:cNvPr id="49155" name="Text Box 2"/>
          <p:cNvSpPr txBox="1">
            <a:spLocks noChangeArrowheads="1"/>
          </p:cNvSpPr>
          <p:nvPr/>
        </p:nvSpPr>
        <p:spPr bwMode="auto">
          <a:xfrm>
            <a:off x="0" y="1192213"/>
            <a:ext cx="9144000" cy="567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ts val="205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Relativo all’adozione delle linee guida nazionali per la conservazione in situ, on farm ed ex situ, della biodiversità vegetale, animale e microbica di interesse agrario.</a:t>
            </a:r>
          </a:p>
        </p:txBody>
      </p:sp>
      <p:pic>
        <p:nvPicPr>
          <p:cNvPr id="49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0000">
            <a:off x="984250" y="2728913"/>
            <a:ext cx="2582863" cy="3449637"/>
          </a:xfrm>
          <a:prstGeom prst="rect">
            <a:avLst/>
          </a:prstGeom>
          <a:noFill/>
          <a:ln w="228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788" y="2874963"/>
            <a:ext cx="2676525" cy="3467100"/>
          </a:xfrm>
          <a:prstGeom prst="rect">
            <a:avLst/>
          </a:prstGeom>
          <a:noFill/>
          <a:ln w="12708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198438" y="292100"/>
            <a:ext cx="8591550" cy="561975"/>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b="1" smtClean="0">
                <a:solidFill>
                  <a:srgbClr val="87FDFF"/>
                </a:solidFill>
              </a:rPr>
              <a:t>LEGGE REGIONALE 31 marzo 2008 n. 10</a:t>
            </a:r>
          </a:p>
        </p:txBody>
      </p:sp>
      <p:sp>
        <p:nvSpPr>
          <p:cNvPr id="41987" name="Text Box 2"/>
          <p:cNvSpPr txBox="1">
            <a:spLocks noChangeArrowheads="1"/>
          </p:cNvSpPr>
          <p:nvPr/>
        </p:nvSpPr>
        <p:spPr bwMode="auto">
          <a:xfrm>
            <a:off x="0" y="1236663"/>
            <a:ext cx="9144000" cy="521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dirty="0" smtClean="0">
                <a:solidFill>
                  <a:srgbClr val="87FDFF"/>
                </a:solidFill>
                <a:latin typeface="Candara" panose="020E0502030303020204" pitchFamily="34" charset="0"/>
              </a:rPr>
              <a:t>Fissa </a:t>
            </a:r>
            <a:r>
              <a:rPr lang="it-IT" altLang="it-IT" b="1" dirty="0">
                <a:solidFill>
                  <a:srgbClr val="87FDFF"/>
                </a:solidFill>
                <a:latin typeface="Candara" panose="020E0502030303020204" pitchFamily="34" charset="0"/>
              </a:rPr>
              <a:t>le disposizioni per la tutela e la conservazione della piccola fauna, della flora e della vegetazione spontanea e prevede la pubblicazione di elenchi di specie animali e vegetali oggetto di tale tutela.</a:t>
            </a:r>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0000">
            <a:off x="441325" y="3211513"/>
            <a:ext cx="2976563" cy="2232025"/>
          </a:xfrm>
          <a:prstGeom prst="rect">
            <a:avLst/>
          </a:prstGeom>
          <a:noFill/>
          <a:ln w="12708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0000">
            <a:off x="5810250" y="3100388"/>
            <a:ext cx="2825750" cy="2235200"/>
          </a:xfrm>
          <a:prstGeom prst="rect">
            <a:avLst/>
          </a:prstGeom>
          <a:solidFill>
            <a:srgbClr val="EDEDED"/>
          </a:solidFill>
          <a:ln w="19044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050" y="4327525"/>
            <a:ext cx="3351213" cy="2120900"/>
          </a:xfrm>
          <a:prstGeom prst="rect">
            <a:avLst/>
          </a:prstGeom>
          <a:noFill/>
          <a:ln w="63360">
            <a:solidFill>
              <a:srgbClr val="333333"/>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113" y="3429000"/>
            <a:ext cx="2116137" cy="2771775"/>
          </a:xfrm>
          <a:prstGeom prst="rect">
            <a:avLst/>
          </a:prstGeom>
          <a:noFill/>
          <a:ln w="190440">
            <a:solidFill>
              <a:srgbClr val="FBEC85"/>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Rectangle 2"/>
          <p:cNvSpPr>
            <a:spLocks noGrp="1" noChangeArrowheads="1"/>
          </p:cNvSpPr>
          <p:nvPr>
            <p:ph type="title"/>
          </p:nvPr>
        </p:nvSpPr>
        <p:spPr>
          <a:xfrm>
            <a:off x="274638" y="115888"/>
            <a:ext cx="8591550" cy="473075"/>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b="1" smtClean="0">
                <a:solidFill>
                  <a:srgbClr val="87FDFF"/>
                </a:solidFill>
              </a:rPr>
              <a:t>DECRETO 25 FEBBRAIO 2010</a:t>
            </a:r>
          </a:p>
        </p:txBody>
      </p:sp>
      <p:sp>
        <p:nvSpPr>
          <p:cNvPr id="59396" name="Text Box 3"/>
          <p:cNvSpPr txBox="1">
            <a:spLocks noChangeArrowheads="1"/>
          </p:cNvSpPr>
          <p:nvPr/>
        </p:nvSpPr>
        <p:spPr bwMode="auto">
          <a:xfrm>
            <a:off x="84138" y="774700"/>
            <a:ext cx="8910637" cy="590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pPr>
            <a:r>
              <a:rPr lang="it-IT" altLang="it-IT" b="1">
                <a:solidFill>
                  <a:srgbClr val="87FDFF"/>
                </a:solidFill>
                <a:latin typeface="Candara" panose="020E0502030303020204" pitchFamily="34" charset="0"/>
              </a:rPr>
              <a:t>Ministero dell'Ambiente e della Tutela del Territorio e del Mare. Nomina della commissione scientifica CITES, per l’applicazione della Convenzione di Washington sul commercio internazionale delle specie animali e vegetali in via di estinzione.</a:t>
            </a:r>
          </a:p>
          <a:p>
            <a:pPr eaLnBrk="1" hangingPunct="1">
              <a:lnSpc>
                <a:spcPct val="100000"/>
              </a:lnSpc>
              <a:spcBef>
                <a:spcPts val="600"/>
              </a:spcBef>
            </a:pPr>
            <a:endParaRPr lang="it-IT" altLang="it-IT" b="1">
              <a:solidFill>
                <a:srgbClr val="87FDFF"/>
              </a:solidFill>
              <a:latin typeface="Candara" panose="020E0502030303020204" pitchFamily="34" charset="0"/>
            </a:endParaRPr>
          </a:p>
        </p:txBody>
      </p:sp>
      <p:pic>
        <p:nvPicPr>
          <p:cNvPr id="593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0000">
            <a:off x="412750" y="2493963"/>
            <a:ext cx="2066925" cy="2767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2650" y="2578100"/>
            <a:ext cx="3313113" cy="1946275"/>
          </a:xfrm>
          <a:prstGeom prst="rect">
            <a:avLst/>
          </a:prstGeom>
          <a:solidFill>
            <a:srgbClr val="FFFFFF"/>
          </a:solidFill>
          <a:ln w="76320">
            <a:solidFill>
              <a:srgbClr val="17457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
            <a:off x="1982788" y="4260850"/>
            <a:ext cx="2878137" cy="2274888"/>
          </a:xfrm>
          <a:prstGeom prst="rect">
            <a:avLst/>
          </a:prstGeom>
          <a:solidFill>
            <a:srgbClr val="FFFFFF"/>
          </a:solidFill>
          <a:ln w="76320">
            <a:solidFill>
              <a:srgbClr val="17457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
            <a:off x="406400" y="2736850"/>
            <a:ext cx="2713038" cy="3001963"/>
          </a:xfrm>
          <a:prstGeom prst="rect">
            <a:avLst/>
          </a:prstGeom>
          <a:noFill/>
          <a:ln w="12708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
            <a:off x="3062288" y="3589338"/>
            <a:ext cx="2947987" cy="2014537"/>
          </a:xfrm>
          <a:prstGeom prst="rect">
            <a:avLst/>
          </a:prstGeom>
          <a:noFill/>
          <a:ln w="12708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Rectangle 3"/>
          <p:cNvSpPr>
            <a:spLocks noGrp="1" noChangeArrowheads="1"/>
          </p:cNvSpPr>
          <p:nvPr>
            <p:ph type="title"/>
          </p:nvPr>
        </p:nvSpPr>
        <p:spPr>
          <a:xfrm>
            <a:off x="252413" y="301625"/>
            <a:ext cx="8591550" cy="563563"/>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smtClean="0">
                <a:solidFill>
                  <a:srgbClr val="87FDFF"/>
                </a:solidFill>
                <a:latin typeface="TrebuchetMS" charset="0"/>
              </a:rPr>
              <a:t>DECRETO MINISTERIALE 6 luglio 2012</a:t>
            </a:r>
          </a:p>
        </p:txBody>
      </p:sp>
      <p:sp>
        <p:nvSpPr>
          <p:cNvPr id="57349" name="Text Box 4"/>
          <p:cNvSpPr txBox="1">
            <a:spLocks noChangeArrowheads="1"/>
          </p:cNvSpPr>
          <p:nvPr/>
        </p:nvSpPr>
        <p:spPr bwMode="auto">
          <a:xfrm>
            <a:off x="0" y="1044575"/>
            <a:ext cx="9144000" cy="562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TrebuchetMS" charset="0"/>
              </a:rPr>
              <a:t>Relativo all’adozione delle linee guida nazionali per la conservazione in situ, della biodiversità vegetale, animale e microbica di interesse agrario.</a:t>
            </a:r>
          </a:p>
        </p:txBody>
      </p:sp>
      <p:pic>
        <p:nvPicPr>
          <p:cNvPr id="573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175" y="3925888"/>
            <a:ext cx="3122613" cy="2451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ChangeArrowheads="1"/>
          </p:cNvSpPr>
          <p:nvPr>
            <p:ph type="title"/>
          </p:nvPr>
        </p:nvSpPr>
        <p:spPr>
          <a:xfrm>
            <a:off x="144463" y="185738"/>
            <a:ext cx="8686800" cy="1073150"/>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3400" b="1" smtClean="0">
                <a:solidFill>
                  <a:srgbClr val="87FDFF"/>
                </a:solidFill>
              </a:rPr>
              <a:t>Protezione della natura e della biodiversità</a:t>
            </a:r>
            <a:br>
              <a:rPr lang="it-IT" altLang="it-IT" sz="3400" b="1" smtClean="0">
                <a:solidFill>
                  <a:srgbClr val="87FDFF"/>
                </a:solidFill>
              </a:rPr>
            </a:br>
            <a:endParaRPr lang="it-IT" altLang="it-IT" sz="3400" b="1" smtClean="0">
              <a:solidFill>
                <a:srgbClr val="87FDFF"/>
              </a:solidFill>
            </a:endParaRPr>
          </a:p>
        </p:txBody>
      </p:sp>
      <p:sp>
        <p:nvSpPr>
          <p:cNvPr id="61443" name="Text Box 2"/>
          <p:cNvSpPr txBox="1">
            <a:spLocks noChangeArrowheads="1"/>
          </p:cNvSpPr>
          <p:nvPr/>
        </p:nvSpPr>
        <p:spPr bwMode="auto">
          <a:xfrm>
            <a:off x="273050" y="820738"/>
            <a:ext cx="8594725"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ts val="2288"/>
              </a:lnSpc>
              <a:spcBef>
                <a:spcPts val="600"/>
              </a:spcBef>
            </a:pPr>
            <a:r>
              <a:rPr lang="it-IT" altLang="it-IT" b="1">
                <a:solidFill>
                  <a:srgbClr val="87FDFF"/>
                </a:solidFill>
                <a:latin typeface="Candara" panose="020E0502030303020204" pitchFamily="34" charset="0"/>
              </a:rPr>
              <a:t>L'aumento dell'urbanizzazione e delle infrastrutture, l'eccessivo sfruttamento delle risorse, l'inquinamento di ogni genere e l'introduzione di specie esotiche negli ecosistemi hanno un impatto negativo enorme sulla biodiversità: nel continente europeo sono minacciati il 42% dei mammiferi, il 15% degli uccelli e il 52% dei pesci d'acqua dolce; inoltre, quasi 1 000 specie vegetali sono gravemente minacciate oppure in via di estinzione. Per proteggere la biodiversità e combattere l'estinzione delle specie animali e vegetali, l'Unione europea ha dato vita a una vasta rete di siti protetti, e annovera la tutela della biodiversità tra i principali obiettivi del Sesto programma di azione in materia di ambiente.</a:t>
            </a:r>
          </a:p>
        </p:txBody>
      </p:sp>
      <p:pic>
        <p:nvPicPr>
          <p:cNvPr id="6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0">
            <a:off x="446088" y="3992563"/>
            <a:ext cx="3560762" cy="2270125"/>
          </a:xfrm>
          <a:prstGeom prst="rect">
            <a:avLst/>
          </a:prstGeom>
          <a:noFill/>
          <a:ln w="88920">
            <a:solidFill>
              <a:srgbClr val="8DFFA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
            <a:off x="5087938" y="3789363"/>
            <a:ext cx="3730625" cy="2168525"/>
          </a:xfrm>
          <a:prstGeom prst="rect">
            <a:avLst/>
          </a:prstGeom>
          <a:noFill/>
          <a:ln w="12708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457200" y="273050"/>
            <a:ext cx="8226425" cy="6299200"/>
          </a:xfrm>
          <a:prstGeom prst="rect">
            <a:avLst/>
          </a:prstGeom>
          <a:noFill/>
          <a:ln>
            <a:noFill/>
          </a:ln>
          <a:effec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solidFill>
                  <a:schemeClr val="accent2">
                    <a:lumMod val="50000"/>
                  </a:schemeClr>
                </a:solidFill>
                <a:latin typeface="Calibri" panose="020F0502020204030204" pitchFamily="34" charset="0"/>
              </a:rPr>
              <a:t/>
            </a:r>
            <a:br>
              <a:rPr lang="it-IT" altLang="it-IT" sz="2800" dirty="0">
                <a:solidFill>
                  <a:schemeClr val="accent2">
                    <a:lumMod val="5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La </a:t>
            </a:r>
            <a:r>
              <a:rPr lang="it-IT" altLang="it-IT" sz="2800" b="1" dirty="0">
                <a:solidFill>
                  <a:schemeClr val="accent2">
                    <a:lumMod val="50000"/>
                  </a:schemeClr>
                </a:solidFill>
                <a:latin typeface="Calibri" panose="020F0502020204030204" pitchFamily="34" charset="0"/>
              </a:rPr>
              <a:t>biodiversità'</a:t>
            </a:r>
            <a:r>
              <a:rPr lang="it-IT" altLang="it-IT" sz="2800" dirty="0">
                <a:solidFill>
                  <a:schemeClr val="accent2">
                    <a:lumMod val="50000"/>
                  </a:schemeClr>
                </a:solidFill>
                <a:latin typeface="Calibri" panose="020F0502020204030204" pitchFamily="34" charset="0"/>
              </a:rPr>
              <a:t> può essere di due tipi: </a:t>
            </a:r>
            <a:br>
              <a:rPr lang="it-IT" altLang="it-IT" sz="2800" dirty="0">
                <a:solidFill>
                  <a:schemeClr val="accent2">
                    <a:lumMod val="5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
            </a:r>
            <a:br>
              <a:rPr lang="it-IT" altLang="it-IT" sz="2800" dirty="0">
                <a:solidFill>
                  <a:schemeClr val="accent2">
                    <a:lumMod val="50000"/>
                  </a:schemeClr>
                </a:solidFill>
                <a:latin typeface="Calibri" panose="020F0502020204030204" pitchFamily="34" charset="0"/>
              </a:rPr>
            </a:br>
            <a:r>
              <a:rPr lang="it-IT" altLang="it-IT" sz="2800" dirty="0">
                <a:solidFill>
                  <a:schemeClr val="accent1">
                    <a:lumMod val="60000"/>
                    <a:lumOff val="40000"/>
                  </a:schemeClr>
                </a:solidFill>
                <a:latin typeface="Calibri" panose="020F0502020204030204" pitchFamily="34" charset="0"/>
              </a:rPr>
              <a:t>SPAZIALE e TEMPORALE.</a:t>
            </a:r>
            <a:br>
              <a:rPr lang="it-IT" altLang="it-IT" sz="2800" dirty="0">
                <a:solidFill>
                  <a:schemeClr val="accent1">
                    <a:lumMod val="60000"/>
                    <a:lumOff val="4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
            </a:r>
            <a:br>
              <a:rPr lang="it-IT" altLang="it-IT" sz="2800" dirty="0">
                <a:solidFill>
                  <a:schemeClr val="accent2">
                    <a:lumMod val="5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Quando si forma una nuova specie? Ciò' avviene quando gli organismi si possono riprodurre. </a:t>
            </a:r>
            <a:br>
              <a:rPr lang="it-IT" altLang="it-IT" sz="2800" dirty="0">
                <a:solidFill>
                  <a:schemeClr val="accent2">
                    <a:lumMod val="5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Perché'  ciò' avvenga occorre un isolamento </a:t>
            </a:r>
            <a:br>
              <a:rPr lang="it-IT" altLang="it-IT" sz="2800" dirty="0">
                <a:solidFill>
                  <a:schemeClr val="accent2">
                    <a:lumMod val="5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che tenga separate le specie.</a:t>
            </a:r>
            <a:br>
              <a:rPr lang="it-IT" altLang="it-IT" sz="2800" dirty="0">
                <a:solidFill>
                  <a:schemeClr val="accent2">
                    <a:lumMod val="5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
            </a:r>
            <a:br>
              <a:rPr lang="it-IT" altLang="it-IT" sz="2800" dirty="0">
                <a:solidFill>
                  <a:schemeClr val="accent2">
                    <a:lumMod val="5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L'opposto della biodiversità' </a:t>
            </a:r>
            <a:r>
              <a:rPr lang="it-IT" altLang="it-IT" sz="2800" dirty="0" err="1">
                <a:solidFill>
                  <a:schemeClr val="accent2">
                    <a:lumMod val="50000"/>
                  </a:schemeClr>
                </a:solidFill>
                <a:latin typeface="Calibri" panose="020F0502020204030204" pitchFamily="34" charset="0"/>
              </a:rPr>
              <a:t>e'</a:t>
            </a:r>
            <a:r>
              <a:rPr lang="it-IT" altLang="it-IT" sz="2800" dirty="0">
                <a:solidFill>
                  <a:schemeClr val="accent2">
                    <a:lumMod val="50000"/>
                  </a:schemeClr>
                </a:solidFill>
                <a:latin typeface="Calibri" panose="020F0502020204030204" pitchFamily="34" charset="0"/>
              </a:rPr>
              <a:t> </a:t>
            </a:r>
            <a:r>
              <a:rPr lang="it-IT" altLang="it-IT" sz="2800" b="1" dirty="0">
                <a:solidFill>
                  <a:schemeClr val="accent1">
                    <a:lumMod val="60000"/>
                    <a:lumOff val="40000"/>
                  </a:schemeClr>
                </a:solidFill>
                <a:latin typeface="Calibri" panose="020F0502020204030204" pitchFamily="34" charset="0"/>
              </a:rPr>
              <a:t>l'estinzione delle specie </a:t>
            </a:r>
            <a:r>
              <a:rPr lang="it-IT" altLang="it-IT" sz="2800" dirty="0">
                <a:solidFill>
                  <a:schemeClr val="accent2">
                    <a:lumMod val="50000"/>
                  </a:schemeClr>
                </a:solidFill>
                <a:latin typeface="Calibri" panose="020F0502020204030204" pitchFamily="34" charset="0"/>
              </a:rPr>
              <a:t>(es. </a:t>
            </a:r>
            <a:r>
              <a:rPr lang="it-IT" altLang="it-IT" sz="2800" i="1" dirty="0">
                <a:solidFill>
                  <a:schemeClr val="accent2">
                    <a:lumMod val="50000"/>
                  </a:schemeClr>
                </a:solidFill>
                <a:latin typeface="Calibri" panose="020F0502020204030204" pitchFamily="34" charset="0"/>
              </a:rPr>
              <a:t>estinzione dei dinosauri</a:t>
            </a:r>
            <a:r>
              <a:rPr lang="it-IT" altLang="it-IT" sz="2800" dirty="0">
                <a:solidFill>
                  <a:schemeClr val="accent2">
                    <a:lumMod val="50000"/>
                  </a:schemeClr>
                </a:solidFill>
                <a:latin typeface="Calibri" panose="020F0502020204030204" pitchFamily="34" charset="0"/>
              </a:rPr>
              <a:t> 65 milioni di anni fa) che porta alla formazione di </a:t>
            </a:r>
            <a:r>
              <a:rPr lang="it-IT" altLang="it-IT" sz="2800" i="1" dirty="0">
                <a:solidFill>
                  <a:schemeClr val="accent2">
                    <a:lumMod val="50000"/>
                  </a:schemeClr>
                </a:solidFill>
                <a:latin typeface="Calibri" panose="020F0502020204030204" pitchFamily="34" charset="0"/>
              </a:rPr>
              <a:t>nicchie ecologiche</a:t>
            </a:r>
            <a:r>
              <a:rPr lang="it-IT" altLang="it-IT" sz="2800" dirty="0" smtClean="0">
                <a:solidFill>
                  <a:schemeClr val="accent2">
                    <a:lumMod val="50000"/>
                  </a:schemeClr>
                </a:solidFill>
                <a:latin typeface="Calibri" panose="020F0502020204030204" pitchFamily="34" charset="0"/>
              </a:rPr>
              <a:t>.</a:t>
            </a:r>
          </a:p>
          <a:p>
            <a:pPr algn="ctr">
              <a:buClrTx/>
              <a:buFontTx/>
              <a:buNone/>
            </a:pPr>
            <a:r>
              <a:rPr lang="it-IT" altLang="it-IT" sz="2800" dirty="0">
                <a:solidFill>
                  <a:schemeClr val="accent2">
                    <a:lumMod val="50000"/>
                  </a:schemeClr>
                </a:solidFill>
                <a:latin typeface="Calibri" panose="020F0502020204030204" pitchFamily="34" charset="0"/>
              </a:rPr>
              <a:t/>
            </a:r>
            <a:br>
              <a:rPr lang="it-IT" altLang="it-IT" sz="2800" dirty="0">
                <a:solidFill>
                  <a:schemeClr val="accent2">
                    <a:lumMod val="50000"/>
                  </a:schemeClr>
                </a:solidFill>
                <a:latin typeface="Calibri" panose="020F0502020204030204" pitchFamily="34" charset="0"/>
              </a:rPr>
            </a:br>
            <a:r>
              <a:rPr lang="it-IT" altLang="it-IT" sz="2800" dirty="0">
                <a:solidFill>
                  <a:schemeClr val="accent2">
                    <a:lumMod val="50000"/>
                  </a:schemeClr>
                </a:solidFill>
                <a:latin typeface="Calibri" panose="020F0502020204030204" pitchFamily="34" charset="0"/>
              </a:rPr>
              <a:t>La </a:t>
            </a:r>
            <a:r>
              <a:rPr lang="it-IT" altLang="it-IT" sz="2800" i="1" dirty="0">
                <a:solidFill>
                  <a:schemeClr val="accent2">
                    <a:lumMod val="50000"/>
                  </a:schemeClr>
                </a:solidFill>
                <a:latin typeface="Calibri" panose="020F0502020204030204" pitchFamily="34" charset="0"/>
              </a:rPr>
              <a:t>diversità' delle specie </a:t>
            </a:r>
            <a:r>
              <a:rPr lang="it-IT" altLang="it-IT" sz="2800" dirty="0">
                <a:solidFill>
                  <a:schemeClr val="accent2">
                    <a:lumMod val="50000"/>
                  </a:schemeClr>
                </a:solidFill>
                <a:latin typeface="Calibri" panose="020F0502020204030204" pitchFamily="34" charset="0"/>
              </a:rPr>
              <a:t>varia a seconda del numero di </a:t>
            </a:r>
            <a:r>
              <a:rPr lang="it-IT" altLang="it-IT" sz="2800" i="1" dirty="0">
                <a:solidFill>
                  <a:schemeClr val="accent2">
                    <a:lumMod val="50000"/>
                  </a:schemeClr>
                </a:solidFill>
                <a:latin typeface="Calibri" panose="020F0502020204030204" pitchFamily="34" charset="0"/>
              </a:rPr>
              <a:t>nicchie</a:t>
            </a:r>
            <a:r>
              <a:rPr lang="it-IT" altLang="it-IT" sz="2800" dirty="0">
                <a:solidFill>
                  <a:schemeClr val="accent2">
                    <a:lumMod val="50000"/>
                  </a:schemeClr>
                </a:solidFill>
                <a:latin typeface="Calibri" panose="020F0502020204030204" pitchFamily="34" charset="0"/>
              </a:rPr>
              <a:t> presenti nel territorio.</a:t>
            </a:r>
            <a:br>
              <a:rPr lang="it-IT" altLang="it-IT" sz="2800" dirty="0">
                <a:solidFill>
                  <a:schemeClr val="accent2">
                    <a:lumMod val="50000"/>
                  </a:schemeClr>
                </a:solidFill>
                <a:latin typeface="Calibri" panose="020F0502020204030204" pitchFamily="34" charset="0"/>
              </a:rPr>
            </a:br>
            <a:endParaRPr lang="it-IT" altLang="it-IT" sz="2800" dirty="0">
              <a:solidFill>
                <a:schemeClr val="accent2">
                  <a:lumMod val="50000"/>
                </a:schemeClr>
              </a:solidFill>
              <a:latin typeface="Calibri" panose="020F0502020204030204" pitchFamily="34" charset="0"/>
            </a:endParaRPr>
          </a:p>
        </p:txBody>
      </p:sp>
    </p:spTree>
    <p:extLst>
      <p:ext uri="{BB962C8B-B14F-4D97-AF65-F5344CB8AC3E}">
        <p14:creationId xmlns:p14="http://schemas.microsoft.com/office/powerpoint/2010/main" val="5406132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ChangeArrowheads="1"/>
          </p:cNvSpPr>
          <p:nvPr>
            <p:ph type="title"/>
          </p:nvPr>
        </p:nvSpPr>
        <p:spPr>
          <a:xfrm>
            <a:off x="274638" y="563563"/>
            <a:ext cx="8591550" cy="757237"/>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400" b="1" smtClean="0">
                <a:solidFill>
                  <a:srgbClr val="87FDFF"/>
                </a:solidFill>
              </a:rPr>
              <a:t>L'Unione europea adotta una strategia per proteggere e migliorare lo stato della biodiversità in Europa nel prossimo decennio. </a:t>
            </a:r>
          </a:p>
        </p:txBody>
      </p:sp>
      <p:sp>
        <p:nvSpPr>
          <p:cNvPr id="63491" name="Text Box 2"/>
          <p:cNvSpPr txBox="1">
            <a:spLocks noChangeArrowheads="1"/>
          </p:cNvSpPr>
          <p:nvPr/>
        </p:nvSpPr>
        <p:spPr bwMode="auto">
          <a:xfrm>
            <a:off x="274638" y="1697038"/>
            <a:ext cx="8594725" cy="360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lnSpc>
                <a:spcPct val="100000"/>
              </a:lnSpc>
              <a:spcBef>
                <a:spcPts val="600"/>
              </a:spcBef>
            </a:pPr>
            <a:r>
              <a:rPr lang="it-IT" altLang="it-IT" sz="2200" b="1">
                <a:solidFill>
                  <a:srgbClr val="87FDFF"/>
                </a:solidFill>
                <a:latin typeface="Candara" panose="020E0502030303020204" pitchFamily="34" charset="0"/>
              </a:rPr>
              <a:t>Obiettivo 1: conservare e ripristinare l’ambiente naturale</a:t>
            </a:r>
          </a:p>
          <a:p>
            <a:pPr algn="just" eaLnBrk="1" hangingPunct="1">
              <a:lnSpc>
                <a:spcPts val="2000"/>
              </a:lnSpc>
              <a:spcBef>
                <a:spcPts val="600"/>
              </a:spcBef>
            </a:pPr>
            <a:r>
              <a:rPr lang="it-IT" altLang="it-IT" b="1">
                <a:solidFill>
                  <a:srgbClr val="87FDFF"/>
                </a:solidFill>
                <a:latin typeface="Candara" panose="020E0502030303020204" pitchFamily="34" charset="0"/>
              </a:rPr>
              <a:t>L’ UE deve dare piena attuazione delle direttive: &lt;&lt; uccelli&gt;&gt; e &lt;&lt; habitat&gt;&gt;. Queste due direttive sono la colonna portante della politica europea in materia di biodiversità. Finora hanno registrato alcune importanti realizzazioni come la creazione di natura 2000, la più grande rete mondiale di zone protette. In particolare, esse devono garantire la gestione e il ripristino dei siti natura 2000, investendo le risorse necessarie. Tali azioni contribuiranno ad arrestare la perdita di biodiversità</a:t>
            </a:r>
          </a:p>
        </p:txBody>
      </p:sp>
      <p:pic>
        <p:nvPicPr>
          <p:cNvPr id="634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0000">
            <a:off x="6297613" y="3848100"/>
            <a:ext cx="2443162"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75" y="3998913"/>
            <a:ext cx="2598738" cy="1827212"/>
          </a:xfrm>
          <a:prstGeom prst="rect">
            <a:avLst/>
          </a:prstGeom>
          <a:noFill/>
          <a:ln w="228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0000">
            <a:off x="585788" y="4011613"/>
            <a:ext cx="2481262" cy="2295525"/>
          </a:xfrm>
          <a:prstGeom prst="rect">
            <a:avLst/>
          </a:prstGeom>
          <a:solidFill>
            <a:srgbClr val="EDEDED"/>
          </a:solidFill>
          <a:ln w="19044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Grp="1" noChangeArrowheads="1"/>
          </p:cNvSpPr>
          <p:nvPr>
            <p:ph type="title"/>
          </p:nvPr>
        </p:nvSpPr>
        <p:spPr>
          <a:xfrm>
            <a:off x="274638" y="185738"/>
            <a:ext cx="8591550" cy="588962"/>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200" b="1" smtClean="0">
                <a:solidFill>
                  <a:srgbClr val="87FDFF"/>
                </a:solidFill>
              </a:rPr>
              <a:t>Obiettivo 2: preservare e valorizzare gli ecosistemi e i loro servizi</a:t>
            </a:r>
          </a:p>
        </p:txBody>
      </p:sp>
      <p:sp>
        <p:nvSpPr>
          <p:cNvPr id="65539" name="Text Box 2"/>
          <p:cNvSpPr txBox="1">
            <a:spLocks noChangeArrowheads="1"/>
          </p:cNvSpPr>
          <p:nvPr/>
        </p:nvSpPr>
        <p:spPr bwMode="auto">
          <a:xfrm>
            <a:off x="274638" y="774700"/>
            <a:ext cx="8594725"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L'integrazione di un’infrastruttura verde, il ripristino di almeno il 15 % degli ecosistemi degradati entro il 2020 e lo sviluppo di un’iniziativa volta a garantire che non vi siano perdite nette di ecosistemi e dei relativi servizi entro il 2015 saranno misure indispensabili per conservare e valorizzare i servizi eco-sistemici (l'impollinazione delle colture da parte delle api).</a:t>
            </a:r>
          </a:p>
        </p:txBody>
      </p:sp>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000">
            <a:off x="785813" y="3144838"/>
            <a:ext cx="3819525" cy="2870200"/>
          </a:xfrm>
          <a:prstGeom prst="rect">
            <a:avLst/>
          </a:prstGeom>
          <a:noFill/>
          <a:ln w="190440">
            <a:solidFill>
              <a:srgbClr val="26DD95"/>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3087688"/>
            <a:ext cx="3702050" cy="3036887"/>
          </a:xfrm>
          <a:prstGeom prst="rect">
            <a:avLst/>
          </a:prstGeom>
          <a:noFill/>
          <a:ln w="63360">
            <a:solidFill>
              <a:srgbClr val="333333"/>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274638" y="50800"/>
            <a:ext cx="8591550" cy="768350"/>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200" b="1" smtClean="0">
                <a:solidFill>
                  <a:srgbClr val="87FDFF"/>
                </a:solidFill>
              </a:rPr>
              <a:t>Obiettivo 3: garantire la sostenibilità dell'agricoltura e della silvicoltura</a:t>
            </a:r>
          </a:p>
        </p:txBody>
      </p:sp>
      <p:sp>
        <p:nvSpPr>
          <p:cNvPr id="67587" name="Text Box 2"/>
          <p:cNvSpPr txBox="1">
            <a:spLocks noChangeArrowheads="1"/>
          </p:cNvSpPr>
          <p:nvPr/>
        </p:nvSpPr>
        <p:spPr bwMode="auto">
          <a:xfrm>
            <a:off x="274638" y="898525"/>
            <a:ext cx="8869362" cy="570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pPr>
            <a:r>
              <a:rPr lang="it-IT" altLang="it-IT" b="1">
                <a:solidFill>
                  <a:srgbClr val="87FDFF"/>
                </a:solidFill>
                <a:latin typeface="Candara" panose="020E0502030303020204" pitchFamily="34" charset="0"/>
              </a:rPr>
              <a:t>Gli strumenti previsti nell'ambito della PAC dovrebbero contribuire ad estendere le superfici agricole coltivate a prati, seminativi e colture permanenti attraverso misure di biodiversità entro il 2020.</a:t>
            </a:r>
          </a:p>
          <a:p>
            <a:pPr eaLnBrk="1" hangingPunct="1">
              <a:lnSpc>
                <a:spcPct val="100000"/>
              </a:lnSpc>
              <a:spcBef>
                <a:spcPts val="600"/>
              </a:spcBef>
            </a:pPr>
            <a:r>
              <a:rPr lang="it-IT" altLang="it-IT" b="1">
                <a:solidFill>
                  <a:srgbClr val="87FDFF"/>
                </a:solidFill>
                <a:latin typeface="Candara" panose="020E0502030303020204" pitchFamily="34" charset="0"/>
              </a:rPr>
              <a:t>Entro il 2020 saranno attuati piani di gestione forestale o strumenti equivalenti per tutte le foreste di proprietà pubblica e per le aziende forestali di dimensioni superiori a una determinata superficie. Tali piani dovranno garantire una gestione sostenibile delle foreste per poter beneficiare di finanziamenti</a:t>
            </a:r>
          </a:p>
        </p:txBody>
      </p:sp>
      <p:pic>
        <p:nvPicPr>
          <p:cNvPr id="675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4540250"/>
            <a:ext cx="3348038" cy="2033588"/>
          </a:xfrm>
          <a:prstGeom prst="rect">
            <a:avLst/>
          </a:prstGeom>
          <a:noFill/>
          <a:ln w="12708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3689350"/>
            <a:ext cx="3084512" cy="201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613" y="3273425"/>
            <a:ext cx="3041650" cy="2284413"/>
          </a:xfrm>
          <a:prstGeom prst="rect">
            <a:avLst/>
          </a:prstGeom>
          <a:noFill/>
          <a:ln w="63360">
            <a:solidFill>
              <a:srgbClr val="8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Grp="1" noChangeArrowheads="1"/>
          </p:cNvSpPr>
          <p:nvPr>
            <p:ph type="title"/>
          </p:nvPr>
        </p:nvSpPr>
        <p:spPr>
          <a:xfrm>
            <a:off x="277813" y="50800"/>
            <a:ext cx="8591550" cy="582613"/>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200" b="1" smtClean="0">
                <a:solidFill>
                  <a:srgbClr val="87FDFF"/>
                </a:solidFill>
              </a:rPr>
              <a:t>Obiettivo 4: garantire l’uso sostenibile delle risorse alieutiche</a:t>
            </a:r>
          </a:p>
        </p:txBody>
      </p:sp>
      <p:sp>
        <p:nvSpPr>
          <p:cNvPr id="69635" name="Text Box 2"/>
          <p:cNvSpPr txBox="1">
            <a:spLocks noChangeArrowheads="1"/>
          </p:cNvSpPr>
          <p:nvPr/>
        </p:nvSpPr>
        <p:spPr bwMode="auto">
          <a:xfrm>
            <a:off x="274638" y="635000"/>
            <a:ext cx="8594725" cy="608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Le misure adottate nel quadro della riforma della politica comune della pesca dovrebbero permettere di conseguire il rendimento massimo sostenibile entro il 2015. Per questo, è essenziale raggiungere una distribuzione della popolazione per età e dimensioni, indicativa di uno stock in buone condizioni. Grazie ad una gestione della pesca senza effetti negativi sugli altri stock, specie ed ecosistemi, sarà possibile conseguire un buono stato ecologico entro il 2020, in linea con la </a:t>
            </a:r>
            <a:r>
              <a:rPr lang="it-IT" altLang="it-IT" b="1" u="sng">
                <a:solidFill>
                  <a:srgbClr val="87FDFF"/>
                </a:solidFill>
                <a:latin typeface="Candara" panose="020E0502030303020204" pitchFamily="34" charset="0"/>
              </a:rPr>
              <a:t>direttiva quadro «Strategia per l'ambiente marino»</a:t>
            </a:r>
          </a:p>
        </p:txBody>
      </p:sp>
      <p:pic>
        <p:nvPicPr>
          <p:cNvPr id="696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0000">
            <a:off x="6027738" y="3140075"/>
            <a:ext cx="2901950" cy="2376488"/>
          </a:xfrm>
          <a:prstGeom prst="rect">
            <a:avLst/>
          </a:prstGeom>
          <a:solidFill>
            <a:srgbClr val="EDEDED"/>
          </a:solidFill>
          <a:ln w="88920">
            <a:solidFill>
              <a:srgbClr val="FBEC8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975" y="4181475"/>
            <a:ext cx="3076575" cy="1806575"/>
          </a:xfrm>
          <a:prstGeom prst="rect">
            <a:avLst/>
          </a:prstGeom>
          <a:solidFill>
            <a:srgbClr val="FFFFFF"/>
          </a:solidFill>
          <a:ln w="76320">
            <a:solidFill>
              <a:srgbClr val="FF7F0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
            <a:off x="455613" y="3500438"/>
            <a:ext cx="2652712" cy="2481262"/>
          </a:xfrm>
          <a:prstGeom prst="rect">
            <a:avLst/>
          </a:prstGeom>
          <a:noFill/>
          <a:ln w="127080">
            <a:solidFill>
              <a:srgbClr val="F8DEFD"/>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000">
            <a:off x="2120900" y="4779963"/>
            <a:ext cx="2576513" cy="1830387"/>
          </a:xfrm>
          <a:prstGeom prst="rect">
            <a:avLst/>
          </a:prstGeom>
          <a:noFill/>
          <a:ln w="12708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3" name="Rectangle 2"/>
          <p:cNvSpPr>
            <a:spLocks noGrp="1" noChangeArrowheads="1"/>
          </p:cNvSpPr>
          <p:nvPr>
            <p:ph type="title"/>
          </p:nvPr>
        </p:nvSpPr>
        <p:spPr>
          <a:xfrm>
            <a:off x="277813" y="217488"/>
            <a:ext cx="8591550" cy="438150"/>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200" b="1" smtClean="0">
                <a:solidFill>
                  <a:srgbClr val="87FDFF"/>
                </a:solidFill>
              </a:rPr>
              <a:t>Obiettivo 5: combattere le specie esotiche invasive</a:t>
            </a:r>
          </a:p>
        </p:txBody>
      </p:sp>
      <p:sp>
        <p:nvSpPr>
          <p:cNvPr id="71684" name="Text Box 3"/>
          <p:cNvSpPr txBox="1">
            <a:spLocks noChangeArrowheads="1"/>
          </p:cNvSpPr>
          <p:nvPr/>
        </p:nvSpPr>
        <p:spPr bwMode="auto">
          <a:xfrm>
            <a:off x="274638" y="795338"/>
            <a:ext cx="8594725" cy="544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Ad eccezione della legislazione relativa all’impiego in acquacoltura di specie esotiche e di specie localmente assenti, non esiste attualmente a livello dell’UE una politica globale specifica per combattere contro le specie esotiche invasive. Tuttavia, queste specie sono una grave minaccia per la biodiversità europea. E’ quindi necessario classificarle, isolarle o sradicarle, e controllare la loro introduzione per evitare la comparsa di nuove specie. A questo scopo, la Commissione intende colmare le lacune politiche nella lotta contro le specie esotiche invasive attraverso uno strumento legislativo </a:t>
            </a:r>
            <a:r>
              <a:rPr lang="it-IT" altLang="it-IT" b="1" i="1">
                <a:solidFill>
                  <a:srgbClr val="87FDFF"/>
                </a:solidFill>
                <a:latin typeface="Candara" panose="020E0502030303020204" pitchFamily="34" charset="0"/>
              </a:rPr>
              <a:t>ad hoc</a:t>
            </a:r>
            <a:r>
              <a:rPr lang="it-IT" altLang="it-IT" b="1">
                <a:solidFill>
                  <a:srgbClr val="87FDFF"/>
                </a:solidFill>
                <a:latin typeface="Candara" panose="020E0502030303020204" pitchFamily="34" charset="0"/>
              </a:rPr>
              <a:t>.</a:t>
            </a:r>
          </a:p>
        </p:txBody>
      </p:sp>
      <p:pic>
        <p:nvPicPr>
          <p:cNvPr id="716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0000">
            <a:off x="153988" y="3563938"/>
            <a:ext cx="2322512" cy="1739900"/>
          </a:xfrm>
          <a:prstGeom prst="rect">
            <a:avLst/>
          </a:prstGeom>
          <a:solidFill>
            <a:srgbClr val="FFFFFF"/>
          </a:solidFill>
          <a:ln w="76320">
            <a:solidFill>
              <a:srgbClr val="EAEAE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0000">
            <a:off x="4278313" y="3389313"/>
            <a:ext cx="2616200" cy="2076450"/>
          </a:xfrm>
          <a:prstGeom prst="rect">
            <a:avLst/>
          </a:prstGeom>
          <a:solidFill>
            <a:srgbClr val="EDEDED"/>
          </a:solidFill>
          <a:ln w="8892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7375" y="3716338"/>
            <a:ext cx="2078038" cy="2106612"/>
          </a:xfrm>
          <a:prstGeom prst="rect">
            <a:avLst/>
          </a:prstGeom>
          <a:solidFill>
            <a:srgbClr val="EDEDED"/>
          </a:solidFill>
          <a:ln w="8892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275" y="4181475"/>
            <a:ext cx="2665413" cy="1863725"/>
          </a:xfrm>
          <a:prstGeom prst="rect">
            <a:avLst/>
          </a:prstGeom>
          <a:noFill/>
          <a:ln w="381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1" name="Rectangle 2"/>
          <p:cNvSpPr>
            <a:spLocks noGrp="1" noChangeArrowheads="1"/>
          </p:cNvSpPr>
          <p:nvPr>
            <p:ph type="title"/>
          </p:nvPr>
        </p:nvSpPr>
        <p:spPr>
          <a:xfrm>
            <a:off x="274638" y="247650"/>
            <a:ext cx="8591550" cy="592138"/>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200" b="1" smtClean="0">
                <a:solidFill>
                  <a:srgbClr val="87FDFF"/>
                </a:solidFill>
              </a:rPr>
              <a:t>Obiettivo 6: gestire la crisi della biodiversità a livello mondiale</a:t>
            </a:r>
          </a:p>
        </p:txBody>
      </p:sp>
      <p:sp>
        <p:nvSpPr>
          <p:cNvPr id="73732" name="Text Box 3"/>
          <p:cNvSpPr txBox="1">
            <a:spLocks noChangeArrowheads="1"/>
          </p:cNvSpPr>
          <p:nvPr/>
        </p:nvSpPr>
        <p:spPr bwMode="auto">
          <a:xfrm>
            <a:off x="112713" y="985838"/>
            <a:ext cx="8950325"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ts val="200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L'UE deve intensificare il suo contributo alla lotta contro la perdita di biodiversità a livello mondiale mantenendo gli impegni assunti in occasione della 10a conferenza delle parti della convenzione delle Nazioni Unite sulla diversità biologica, tenutasi a Nagoya nel 2010. In occasione di questa conferenza, l'UE si è impegnata a:</a:t>
            </a:r>
          </a:p>
          <a:p>
            <a:pPr eaLnBrk="1" hangingPunct="1">
              <a:lnSpc>
                <a:spcPts val="200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raggiungere gli obiettivi fissati dal piano strategico mondiale per la biodiversità 2011-2020;</a:t>
            </a:r>
          </a:p>
          <a:p>
            <a:pPr eaLnBrk="1" hangingPunct="1">
              <a:lnSpc>
                <a:spcPts val="200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attuare il protocollo di Nagoya sull'accesso alle risorse genetiche e alla giusta ed equa ripartizione dei benefici derivanti dal loro uso e</a:t>
            </a:r>
          </a:p>
          <a:p>
            <a:pPr eaLnBrk="1" hangingPunct="1">
              <a:lnSpc>
                <a:spcPts val="200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mobilitare risorse di finanziamento ulteriori per affrontare la sfida della protezione della biodiversità nel mondo.</a:t>
            </a:r>
          </a:p>
        </p:txBody>
      </p:sp>
      <p:pic>
        <p:nvPicPr>
          <p:cNvPr id="737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
            <a:off x="2736850" y="3925888"/>
            <a:ext cx="1966913" cy="255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
            <a:off x="379413" y="4008438"/>
            <a:ext cx="2351087" cy="1563687"/>
          </a:xfrm>
          <a:prstGeom prst="rect">
            <a:avLst/>
          </a:prstGeom>
          <a:noFill/>
          <a:ln w="127080">
            <a:solidFill>
              <a:srgbClr val="916ADD"/>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40000">
            <a:off x="7118350" y="3897313"/>
            <a:ext cx="1862138" cy="2560637"/>
          </a:xfrm>
          <a:prstGeom prst="rect">
            <a:avLst/>
          </a:prstGeom>
          <a:solidFill>
            <a:srgbClr val="FFFFFF"/>
          </a:solidFill>
          <a:ln w="76320">
            <a:solidFill>
              <a:srgbClr val="29292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274638" y="227013"/>
            <a:ext cx="8594725" cy="600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pPr>
            <a:r>
              <a:rPr lang="it-IT" altLang="it-IT" sz="2800" b="1">
                <a:solidFill>
                  <a:srgbClr val="87FDFF"/>
                </a:solidFill>
                <a:latin typeface="Candara" panose="020E0502030303020204" pitchFamily="34" charset="0"/>
              </a:rPr>
              <a:t>Convenzione di Rio de Janeiro sulla diversità biologica</a:t>
            </a:r>
          </a:p>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La Comunità approva la Convenzione sulla diversità biologica finalizzata ad anticipare, prevenire e combattere alla fonte le cause di significativa riduzione o perdita della diversità biologica in considerazione del suo valore intrinseco e dei suoi valori ecologici, genetici, sociali, economici, scientifici, educativi, culturali, ricreativi ed estetici. La Convenzione è intesa anche a promuovere la cooperazione tra gli Stati e le organizzazioni intergovernative</a:t>
            </a:r>
            <a:r>
              <a:rPr lang="it-IT" altLang="it-IT">
                <a:solidFill>
                  <a:srgbClr val="87FDFF"/>
                </a:solidFill>
                <a:latin typeface="Candara" panose="020E0502030303020204" pitchFamily="34" charset="0"/>
              </a:rPr>
              <a:t>.</a:t>
            </a:r>
          </a:p>
        </p:txBody>
      </p:sp>
      <p:pic>
        <p:nvPicPr>
          <p:cNvPr id="757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901950"/>
            <a:ext cx="3363913" cy="193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
            <a:off x="635000" y="3262313"/>
            <a:ext cx="2652713" cy="2066925"/>
          </a:xfrm>
          <a:prstGeom prst="rect">
            <a:avLst/>
          </a:prstGeom>
          <a:solidFill>
            <a:srgbClr val="FFFFFF"/>
          </a:solidFill>
          <a:ln w="76320">
            <a:solidFill>
              <a:srgbClr val="29292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0000">
            <a:off x="3132138" y="4386263"/>
            <a:ext cx="2933700" cy="1817687"/>
          </a:xfrm>
          <a:prstGeom prst="rect">
            <a:avLst/>
          </a:prstGeom>
          <a:solidFill>
            <a:srgbClr val="FFFFFF"/>
          </a:solidFill>
          <a:ln w="76320">
            <a:solidFill>
              <a:srgbClr val="EAEAE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ChangeArrowheads="1"/>
          </p:cNvSpPr>
          <p:nvPr>
            <p:ph type="title"/>
          </p:nvPr>
        </p:nvSpPr>
        <p:spPr>
          <a:xfrm>
            <a:off x="277813" y="196850"/>
            <a:ext cx="8591550" cy="933450"/>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000" b="1" smtClean="0">
                <a:solidFill>
                  <a:srgbClr val="87FDFF"/>
                </a:solidFill>
              </a:rPr>
              <a:t>La Convenzione sulla diversità biologica è stata firmata dalla Comunità e da tutti gli Stati membri nel corso della Conferenza delle Nazioni Unite sull'ambiente e lo sviluppo, tenutasi a Rio de Janeiro dal 3 al 14 giugno 1992. </a:t>
            </a:r>
          </a:p>
        </p:txBody>
      </p:sp>
      <p:sp>
        <p:nvSpPr>
          <p:cNvPr id="77827" name="Text Box 2"/>
          <p:cNvSpPr txBox="1">
            <a:spLocks noChangeArrowheads="1"/>
          </p:cNvSpPr>
          <p:nvPr/>
        </p:nvSpPr>
        <p:spPr bwMode="auto">
          <a:xfrm>
            <a:off x="274638" y="1130300"/>
            <a:ext cx="8697912" cy="559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Da molti decenni si osserva una diminuzione notevole della diversità biologica a causa delle attività dell'uomo (inquinamento, deforestazione, ecc.). Secondo una valutazione nel Programma delle Nazioni Unite per l'ambiente fino al 24% delle specie appartenenti a gruppi come le farfalle, gli uccelli e i mammiferi sono sparite completamente dal territorio di taluni paesi dell'Europa.</a:t>
            </a:r>
          </a:p>
        </p:txBody>
      </p:sp>
      <p:pic>
        <p:nvPicPr>
          <p:cNvPr id="778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3686175"/>
            <a:ext cx="2457450" cy="2457450"/>
          </a:xfrm>
          <a:prstGeom prst="rect">
            <a:avLst/>
          </a:prstGeom>
          <a:solidFill>
            <a:srgbClr val="EDEDED"/>
          </a:solidFill>
          <a:ln w="190440">
            <a:solidFill>
              <a:srgbClr val="99D5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775" y="3957638"/>
            <a:ext cx="2482850" cy="1879600"/>
          </a:xfrm>
          <a:prstGeom prst="rect">
            <a:avLst/>
          </a:prstGeom>
          <a:solidFill>
            <a:srgbClr val="FFFFFF"/>
          </a:solidFill>
          <a:ln w="76320">
            <a:solidFill>
              <a:srgbClr val="B9860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3021013"/>
            <a:ext cx="2547938" cy="2039937"/>
          </a:xfrm>
          <a:prstGeom prst="rect">
            <a:avLst/>
          </a:prstGeom>
          <a:noFill/>
          <a:ln w="190440">
            <a:solidFill>
              <a:srgbClr val="C8C6BD"/>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
            <a:off x="6196013" y="5002213"/>
            <a:ext cx="2601912" cy="1620837"/>
          </a:xfrm>
          <a:prstGeom prst="rect">
            <a:avLst/>
          </a:prstGeom>
          <a:noFill/>
          <a:ln w="381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000">
            <a:off x="5214938" y="4251325"/>
            <a:ext cx="3321050" cy="2230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Rectangle 2"/>
          <p:cNvSpPr>
            <a:spLocks noGrp="1" noChangeArrowheads="1"/>
          </p:cNvSpPr>
          <p:nvPr>
            <p:ph type="title"/>
          </p:nvPr>
        </p:nvSpPr>
        <p:spPr>
          <a:xfrm>
            <a:off x="277813" y="123825"/>
            <a:ext cx="8591550" cy="758825"/>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200" b="1" smtClean="0">
                <a:solidFill>
                  <a:srgbClr val="87FDFF"/>
                </a:solidFill>
              </a:rPr>
              <a:t>Gli obiettivi della presente Convenzione</a:t>
            </a:r>
          </a:p>
        </p:txBody>
      </p:sp>
      <p:sp>
        <p:nvSpPr>
          <p:cNvPr id="79876" name="Text Box 3"/>
          <p:cNvSpPr txBox="1">
            <a:spLocks noChangeArrowheads="1"/>
          </p:cNvSpPr>
          <p:nvPr/>
        </p:nvSpPr>
        <p:spPr bwMode="auto">
          <a:xfrm>
            <a:off x="274638" y="1001713"/>
            <a:ext cx="8594725" cy="532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FF7F01"/>
              </a:buClr>
              <a:buSzPct val="45000"/>
              <a:buFont typeface="Arial" panose="020B0604020202020204" pitchFamily="34" charset="0"/>
              <a:buChar char="•"/>
            </a:pPr>
            <a:r>
              <a:rPr lang="it-IT" altLang="it-IT">
                <a:solidFill>
                  <a:srgbClr val="87FDFF"/>
                </a:solidFill>
                <a:latin typeface="Candara" panose="020E0502030303020204" pitchFamily="34" charset="0"/>
              </a:rPr>
              <a:t> </a:t>
            </a:r>
            <a:r>
              <a:rPr lang="it-IT" altLang="it-IT" b="1">
                <a:solidFill>
                  <a:srgbClr val="87FDFF"/>
                </a:solidFill>
                <a:latin typeface="Candara" panose="020E0502030303020204" pitchFamily="34" charset="0"/>
              </a:rPr>
              <a:t>la conservazione della diversità biologica, l'utilizzazione durevole dei suoi elementi e la ripartizione giusta ed equa dei vantaggi derivanti dallo sfruttamento delle risorse genetiche, mediante, tra l'altro, un accesso adeguato alle risorse genetiche e il trasferimento opportuno delle tecnologie pertinenti, tenendo conto di tutti i diritti su tali risorse e tecnologie, e mediante finanziamenti adeguati.</a:t>
            </a:r>
          </a:p>
        </p:txBody>
      </p:sp>
      <p:pic>
        <p:nvPicPr>
          <p:cNvPr id="798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3" y="3397250"/>
            <a:ext cx="4956175" cy="1568450"/>
          </a:xfrm>
          <a:prstGeom prst="rect">
            <a:avLst/>
          </a:prstGeom>
          <a:solidFill>
            <a:srgbClr val="EDEDED"/>
          </a:solidFill>
          <a:ln w="8892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274638" y="165100"/>
            <a:ext cx="8594725"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ts val="1950"/>
              </a:lnSpc>
              <a:spcBef>
                <a:spcPts val="600"/>
              </a:spcBef>
              <a:buClr>
                <a:srgbClr val="FF7F01"/>
              </a:buClr>
              <a:buSzPct val="45000"/>
              <a:buFont typeface="Arial" panose="020B0604020202020204" pitchFamily="34" charset="0"/>
              <a:buChar char="•"/>
            </a:pPr>
            <a:r>
              <a:rPr lang="it-IT" altLang="it-IT" sz="1600">
                <a:solidFill>
                  <a:srgbClr val="87FDFF"/>
                </a:solidFill>
                <a:latin typeface="Candara" panose="020E0502030303020204" pitchFamily="34" charset="0"/>
              </a:rPr>
              <a:t> </a:t>
            </a:r>
            <a:r>
              <a:rPr lang="it-IT" altLang="it-IT" b="1">
                <a:solidFill>
                  <a:srgbClr val="87FDFF"/>
                </a:solidFill>
                <a:latin typeface="Candara" panose="020E0502030303020204" pitchFamily="34" charset="0"/>
              </a:rPr>
              <a:t>Una diversità biologica adeguata limita gli effetti di rischi ambientali quali il cambiamento climatico e le invasioni di parassiti. La diversità è essenziale per la redditività a lungo termine delle attività agricole e alieutiche ed è alla base di numerosi processi industriali e della produzione di nuovi medicinali. La conservazione e l'utilizzo sostenibile della diversità biologica sono due elementi indispensabili per conseguire uno sviluppo sostenibile e per realizzare gli obiettivi di sviluppo in materia di povertà, salute e ambiente. Nel 2002 i capi di Stato di tutto il mondo si sono accordati sulla necessità di ridurre sensibilmente il tasso di perdita della biodiversità da qui al 2010. La Convenzione sulla diversità biologica è stata considerata come lo strumento principale in questo campo.</a:t>
            </a:r>
          </a:p>
          <a:p>
            <a:pPr eaLnBrk="1" hangingPunct="1">
              <a:lnSpc>
                <a:spcPts val="195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Gli Stati sono responsabili della conservazione della diversità biologica nel loro territorio e dell'utilizzazione durevole delle loro risorse biologiche.</a:t>
            </a:r>
          </a:p>
          <a:p>
            <a:pPr eaLnBrk="1" hangingPunct="1">
              <a:lnSpc>
                <a:spcPts val="1950"/>
              </a:lnSpc>
              <a:spcBef>
                <a:spcPts val="600"/>
              </a:spcBef>
              <a:buClrTx/>
              <a:buSzTx/>
              <a:buFontTx/>
              <a:buNone/>
            </a:pPr>
            <a:endParaRPr lang="it-IT" altLang="it-IT" sz="1600">
              <a:solidFill>
                <a:srgbClr val="87FDFF"/>
              </a:solidFill>
              <a:latin typeface="Candara" panose="020E0502030303020204" pitchFamily="34" charset="0"/>
            </a:endParaRPr>
          </a:p>
        </p:txBody>
      </p:sp>
      <p:pic>
        <p:nvPicPr>
          <p:cNvPr id="819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0000">
            <a:off x="690563" y="3754438"/>
            <a:ext cx="2498725" cy="2498725"/>
          </a:xfrm>
          <a:prstGeom prst="rect">
            <a:avLst/>
          </a:prstGeom>
          <a:noFill/>
          <a:ln w="8892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0000">
            <a:off x="5800725" y="3505200"/>
            <a:ext cx="3017838" cy="2008188"/>
          </a:xfrm>
          <a:prstGeom prst="rect">
            <a:avLst/>
          </a:prstGeom>
          <a:noFill/>
          <a:ln w="127080">
            <a:solidFill>
              <a:srgbClr val="008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150" y="4583113"/>
            <a:ext cx="2973388" cy="2033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39552" y="836712"/>
            <a:ext cx="8424936" cy="6021288"/>
          </a:xfrm>
        </p:spPr>
        <p:txBody>
          <a:bodyPr>
            <a:normAutofit fontScale="32500" lnSpcReduction="20000"/>
          </a:bodyPr>
          <a:lstStyle/>
          <a:p>
            <a:pPr eaLnBrk="1" hangingPunct="1">
              <a:defRPr/>
            </a:pPr>
            <a:r>
              <a:rPr lang="it-IT" sz="8000" dirty="0">
                <a:solidFill>
                  <a:schemeClr val="accent6">
                    <a:lumMod val="75000"/>
                  </a:schemeClr>
                </a:solidFill>
                <a:ea typeface="+mn-ea"/>
              </a:rPr>
              <a:t>Ogni anno il  22 maggio si celebra </a:t>
            </a:r>
          </a:p>
          <a:p>
            <a:pPr eaLnBrk="1" hangingPunct="1">
              <a:defRPr/>
            </a:pPr>
            <a:r>
              <a:rPr lang="it-IT" sz="8000" dirty="0">
                <a:solidFill>
                  <a:schemeClr val="accent6">
                    <a:lumMod val="75000"/>
                  </a:schemeClr>
                </a:solidFill>
                <a:ea typeface="+mn-ea"/>
              </a:rPr>
              <a:t> la </a:t>
            </a:r>
            <a:r>
              <a:rPr lang="it-IT" sz="8000" b="1" dirty="0">
                <a:solidFill>
                  <a:schemeClr val="accent6">
                    <a:lumMod val="75000"/>
                  </a:schemeClr>
                </a:solidFill>
                <a:ea typeface="+mn-ea"/>
              </a:rPr>
              <a:t>Giornata mondiale della Biodiversità</a:t>
            </a:r>
            <a:r>
              <a:rPr lang="it-IT" sz="8000" dirty="0">
                <a:solidFill>
                  <a:schemeClr val="accent6">
                    <a:lumMod val="75000"/>
                  </a:schemeClr>
                </a:solidFill>
                <a:ea typeface="+mn-ea"/>
              </a:rPr>
              <a:t>. </a:t>
            </a:r>
          </a:p>
          <a:p>
            <a:pPr eaLnBrk="1" hangingPunct="1">
              <a:defRPr/>
            </a:pPr>
            <a:r>
              <a:rPr lang="it-IT" sz="8000" dirty="0">
                <a:solidFill>
                  <a:schemeClr val="accent6">
                    <a:lumMod val="75000"/>
                  </a:schemeClr>
                </a:solidFill>
                <a:ea typeface="+mn-ea"/>
              </a:rPr>
              <a:t>È un tema che riguarda tutti, molto da vicino. </a:t>
            </a:r>
          </a:p>
          <a:p>
            <a:pPr eaLnBrk="1" hangingPunct="1">
              <a:defRPr/>
            </a:pPr>
            <a:r>
              <a:rPr lang="it-IT" sz="8000" dirty="0">
                <a:solidFill>
                  <a:schemeClr val="accent6">
                    <a:lumMod val="75000"/>
                  </a:schemeClr>
                </a:solidFill>
                <a:ea typeface="+mn-ea"/>
              </a:rPr>
              <a:t>Comprende la vita in tutte le sue forme:</a:t>
            </a:r>
          </a:p>
          <a:p>
            <a:pPr eaLnBrk="1" hangingPunct="1">
              <a:defRPr/>
            </a:pPr>
            <a:r>
              <a:rPr lang="it-IT" sz="8000" b="1" dirty="0">
                <a:solidFill>
                  <a:schemeClr val="accent6">
                    <a:lumMod val="75000"/>
                  </a:schemeClr>
                </a:solidFill>
                <a:ea typeface="+mn-ea"/>
              </a:rPr>
              <a:t> l’acqua</a:t>
            </a:r>
            <a:r>
              <a:rPr lang="it-IT" sz="8000" dirty="0">
                <a:solidFill>
                  <a:schemeClr val="accent6">
                    <a:lumMod val="75000"/>
                  </a:schemeClr>
                </a:solidFill>
                <a:ea typeface="+mn-ea"/>
              </a:rPr>
              <a:t> che beviamo, </a:t>
            </a:r>
          </a:p>
          <a:p>
            <a:pPr eaLnBrk="1" hangingPunct="1">
              <a:defRPr/>
            </a:pPr>
            <a:r>
              <a:rPr lang="it-IT" sz="8000" dirty="0">
                <a:solidFill>
                  <a:schemeClr val="accent6">
                    <a:lumMod val="75000"/>
                  </a:schemeClr>
                </a:solidFill>
                <a:ea typeface="+mn-ea"/>
              </a:rPr>
              <a:t>il </a:t>
            </a:r>
            <a:r>
              <a:rPr lang="it-IT" sz="8000" b="1" dirty="0">
                <a:solidFill>
                  <a:schemeClr val="accent6">
                    <a:lumMod val="75000"/>
                  </a:schemeClr>
                </a:solidFill>
                <a:ea typeface="+mn-ea"/>
              </a:rPr>
              <a:t>cibo</a:t>
            </a:r>
            <a:r>
              <a:rPr lang="it-IT" sz="8000" dirty="0">
                <a:solidFill>
                  <a:schemeClr val="accent6">
                    <a:lumMod val="75000"/>
                  </a:schemeClr>
                </a:solidFill>
                <a:ea typeface="+mn-ea"/>
              </a:rPr>
              <a:t> di cui ci nutriamo, </a:t>
            </a:r>
          </a:p>
          <a:p>
            <a:pPr eaLnBrk="1" hangingPunct="1">
              <a:defRPr/>
            </a:pPr>
            <a:r>
              <a:rPr lang="it-IT" sz="8000" dirty="0">
                <a:solidFill>
                  <a:schemeClr val="accent6">
                    <a:lumMod val="75000"/>
                  </a:schemeClr>
                </a:solidFill>
                <a:ea typeface="+mn-ea"/>
              </a:rPr>
              <a:t>le </a:t>
            </a:r>
            <a:r>
              <a:rPr lang="it-IT" sz="8000" b="1" dirty="0">
                <a:solidFill>
                  <a:schemeClr val="accent6">
                    <a:lumMod val="75000"/>
                  </a:schemeClr>
                </a:solidFill>
                <a:ea typeface="+mn-ea"/>
              </a:rPr>
              <a:t>piante</a:t>
            </a:r>
            <a:r>
              <a:rPr lang="it-IT" sz="8000" dirty="0">
                <a:solidFill>
                  <a:schemeClr val="accent6">
                    <a:lumMod val="75000"/>
                  </a:schemeClr>
                </a:solidFill>
                <a:ea typeface="+mn-ea"/>
              </a:rPr>
              <a:t> che coltiviamo,</a:t>
            </a:r>
          </a:p>
          <a:p>
            <a:pPr eaLnBrk="1" hangingPunct="1">
              <a:defRPr/>
            </a:pPr>
            <a:r>
              <a:rPr lang="it-IT" sz="8000" dirty="0">
                <a:solidFill>
                  <a:schemeClr val="accent6">
                    <a:lumMod val="75000"/>
                  </a:schemeClr>
                </a:solidFill>
                <a:ea typeface="+mn-ea"/>
              </a:rPr>
              <a:t> gli </a:t>
            </a:r>
            <a:r>
              <a:rPr lang="it-IT" sz="8000" b="1" dirty="0">
                <a:solidFill>
                  <a:schemeClr val="accent6">
                    <a:lumMod val="75000"/>
                  </a:schemeClr>
                </a:solidFill>
                <a:ea typeface="+mn-ea"/>
              </a:rPr>
              <a:t>esseri viventi </a:t>
            </a:r>
            <a:r>
              <a:rPr lang="it-IT" sz="8000" dirty="0">
                <a:solidFill>
                  <a:schemeClr val="accent6">
                    <a:lumMod val="75000"/>
                  </a:schemeClr>
                </a:solidFill>
                <a:ea typeface="+mn-ea"/>
              </a:rPr>
              <a:t>che ci circondano.</a:t>
            </a:r>
          </a:p>
          <a:p>
            <a:pPr algn="just" eaLnBrk="1" hangingPunct="1">
              <a:defRPr/>
            </a:pPr>
            <a:endParaRPr lang="it-IT" sz="8000" dirty="0" smtClean="0">
              <a:solidFill>
                <a:schemeClr val="accent6">
                  <a:lumMod val="75000"/>
                </a:schemeClr>
              </a:solidFill>
              <a:ea typeface="+mn-ea"/>
            </a:endParaRPr>
          </a:p>
          <a:p>
            <a:pPr eaLnBrk="1" hangingPunct="1">
              <a:defRPr/>
            </a:pPr>
            <a:r>
              <a:rPr lang="it-IT" sz="8000" dirty="0" smtClean="0">
                <a:solidFill>
                  <a:schemeClr val="accent1">
                    <a:lumMod val="20000"/>
                    <a:lumOff val="80000"/>
                  </a:schemeClr>
                </a:solidFill>
                <a:ea typeface="+mn-ea"/>
              </a:rPr>
              <a:t>La Giornata mondiale della Biodiversità richiama l’importanza di tutelare la straordinaria ricchezza costituita da tutte le </a:t>
            </a:r>
            <a:r>
              <a:rPr lang="it-IT" sz="8000" i="1" dirty="0" smtClean="0">
                <a:solidFill>
                  <a:schemeClr val="accent1">
                    <a:lumMod val="20000"/>
                    <a:lumOff val="80000"/>
                  </a:schemeClr>
                </a:solidFill>
                <a:ea typeface="+mn-ea"/>
              </a:rPr>
              <a:t>specie viventi </a:t>
            </a:r>
            <a:r>
              <a:rPr lang="it-IT" sz="8000" dirty="0" smtClean="0">
                <a:solidFill>
                  <a:schemeClr val="accent1">
                    <a:lumMod val="20000"/>
                    <a:lumOff val="80000"/>
                  </a:schemeClr>
                </a:solidFill>
                <a:ea typeface="+mn-ea"/>
              </a:rPr>
              <a:t>sulla Terra e Pianeta. </a:t>
            </a:r>
          </a:p>
          <a:p>
            <a:pPr algn="just" eaLnBrk="1" hangingPunct="1">
              <a:defRPr/>
            </a:pPr>
            <a:r>
              <a:rPr lang="it-IT" dirty="0" smtClean="0">
                <a:ea typeface="+mn-ea"/>
              </a:rPr>
              <a:t> </a:t>
            </a:r>
            <a:endParaRPr lang="it-IT" dirty="0">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0000">
            <a:off x="511175" y="4144963"/>
            <a:ext cx="2522538" cy="188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Text Box 2"/>
          <p:cNvSpPr txBox="1">
            <a:spLocks noChangeArrowheads="1"/>
          </p:cNvSpPr>
          <p:nvPr/>
        </p:nvSpPr>
        <p:spPr bwMode="auto">
          <a:xfrm>
            <a:off x="274638" y="155575"/>
            <a:ext cx="8594725" cy="645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85750" indent="-2841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pPr>
            <a:r>
              <a:rPr lang="it-IT" altLang="it-IT" sz="2000" b="1">
                <a:solidFill>
                  <a:srgbClr val="87FDFF"/>
                </a:solidFill>
                <a:latin typeface="Candara" panose="020E0502030303020204" pitchFamily="34" charset="0"/>
              </a:rPr>
              <a:t>Fatti salvi i diritti degli altri Stati e a meno che la presente Convenzione disponga espressamente in modo diverso, le disposizioni della Convenzione si applicano, per quanto riguarda ciascuna delle parti contraenti:</a:t>
            </a:r>
          </a:p>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nel caso di componenti della diversità biologica, nel territorio soggetto alla sua giurisdizione nazionale, e nel caso di processi ed attività realizzati sotto la sua giurisdizione o il suo controllo, indipendentemente da dove si manifestino i loro effetti, nel territorio soggetto alla sua giurisdizione o al di fuori di esso.</a:t>
            </a:r>
          </a:p>
        </p:txBody>
      </p:sp>
      <p:pic>
        <p:nvPicPr>
          <p:cNvPr id="839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0000">
            <a:off x="3203575" y="3602038"/>
            <a:ext cx="2951163" cy="2185987"/>
          </a:xfrm>
          <a:prstGeom prst="rect">
            <a:avLst/>
          </a:prstGeom>
          <a:noFill/>
          <a:ln w="228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538" y="4397375"/>
            <a:ext cx="2762250" cy="2068513"/>
          </a:xfrm>
          <a:prstGeom prst="rect">
            <a:avLst/>
          </a:prstGeom>
          <a:solidFill>
            <a:srgbClr val="EDEDED"/>
          </a:solidFill>
          <a:ln w="8892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000">
            <a:off x="3517900" y="3427413"/>
            <a:ext cx="2816225" cy="1874837"/>
          </a:xfrm>
          <a:prstGeom prst="rect">
            <a:avLst/>
          </a:prstGeom>
          <a:noFill/>
          <a:ln w="63360">
            <a:solidFill>
              <a:srgbClr val="333333"/>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9" name="Rectangle 2"/>
          <p:cNvSpPr>
            <a:spLocks noGrp="1" noChangeArrowheads="1"/>
          </p:cNvSpPr>
          <p:nvPr>
            <p:ph type="title"/>
          </p:nvPr>
        </p:nvSpPr>
        <p:spPr>
          <a:xfrm>
            <a:off x="274638" y="82550"/>
            <a:ext cx="8591550" cy="484188"/>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200" b="1" smtClean="0">
                <a:solidFill>
                  <a:srgbClr val="87FDFF"/>
                </a:solidFill>
              </a:rPr>
              <a:t>Per quanto possibile, ogni parte contraente</a:t>
            </a:r>
          </a:p>
        </p:txBody>
      </p:sp>
      <p:sp>
        <p:nvSpPr>
          <p:cNvPr id="86020" name="Text Box 3"/>
          <p:cNvSpPr txBox="1">
            <a:spLocks noChangeArrowheads="1"/>
          </p:cNvSpPr>
          <p:nvPr/>
        </p:nvSpPr>
        <p:spPr bwMode="auto">
          <a:xfrm>
            <a:off x="0" y="566738"/>
            <a:ext cx="9144000" cy="629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identifica gli elementi importanti della diversità biologica ai fini della conservazione e di un'utilizzazione durevole.</a:t>
            </a:r>
          </a:p>
          <a:p>
            <a:pPr eaLnBrk="1" hangingPunct="1">
              <a:lnSpc>
                <a:spcPct val="10000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controlla, gli elementi costitutivi della diversità biologica identificati, prestando particolare attenzione a quegli elementi che richiedono urgenti misure di conservazione e a quelli che offrono maggiori possibilità di utilizzazione durevole;</a:t>
            </a:r>
          </a:p>
          <a:p>
            <a:pPr eaLnBrk="1" hangingPunct="1">
              <a:lnSpc>
                <a:spcPct val="10000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identifica i processi e le categorie di attività che hanno o rischiano di avere gravi impatti negativi sulla conservazione e l'utilizzazione durevole della diversità biologica, e sorveglia i loro effetti prelevando campioni ed utilizzando altre tecniche;</a:t>
            </a:r>
          </a:p>
          <a:p>
            <a:pPr eaLnBrk="1" hangingPunct="1">
              <a:lnSpc>
                <a:spcPct val="10000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conserva e gestisce, i dati derivati dalle attività di identificazione e di controllo conformemente ai punti sopra elencati.</a:t>
            </a:r>
          </a:p>
          <a:p>
            <a:pPr eaLnBrk="1" hangingPunct="1">
              <a:lnSpc>
                <a:spcPct val="100000"/>
              </a:lnSpc>
              <a:buClrTx/>
              <a:buSzTx/>
              <a:buFontTx/>
              <a:buNone/>
            </a:pPr>
            <a:endParaRPr lang="it-IT" altLang="it-IT" b="1">
              <a:solidFill>
                <a:srgbClr val="87FDFF"/>
              </a:solidFill>
              <a:latin typeface="Candara" panose="020E0502030303020204" pitchFamily="34" charset="0"/>
            </a:endParaRPr>
          </a:p>
        </p:txBody>
      </p:sp>
      <p:pic>
        <p:nvPicPr>
          <p:cNvPr id="860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3551238"/>
            <a:ext cx="2513013" cy="1882775"/>
          </a:xfrm>
          <a:prstGeom prst="rect">
            <a:avLst/>
          </a:prstGeom>
          <a:noFill/>
          <a:ln w="9525">
            <a:solidFill>
              <a:srgbClr val="008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
            <a:off x="1689100" y="4933950"/>
            <a:ext cx="2643188" cy="1641475"/>
          </a:xfrm>
          <a:prstGeom prst="rect">
            <a:avLst/>
          </a:prstGeom>
          <a:solidFill>
            <a:srgbClr val="EDEDED"/>
          </a:solidFill>
          <a:ln w="88920">
            <a:solidFill>
              <a:srgbClr val="597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513" y="4362450"/>
            <a:ext cx="2860675" cy="2143125"/>
          </a:xfrm>
          <a:prstGeom prst="rect">
            <a:avLst/>
          </a:prstGeom>
          <a:solidFill>
            <a:srgbClr val="EDEDED"/>
          </a:solidFill>
          <a:ln w="88920">
            <a:solidFill>
              <a:srgbClr val="6F3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a:xfrm>
            <a:off x="1649413" y="0"/>
            <a:ext cx="4462462" cy="557213"/>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Lst>
            </a:pPr>
            <a:r>
              <a:rPr lang="it-IT" altLang="it-IT" sz="2200" b="1" smtClean="0">
                <a:solidFill>
                  <a:srgbClr val="87FDFF"/>
                </a:solidFill>
              </a:rPr>
              <a:t/>
            </a:r>
            <a:br>
              <a:rPr lang="it-IT" altLang="it-IT" sz="2200" b="1" smtClean="0">
                <a:solidFill>
                  <a:srgbClr val="87FDFF"/>
                </a:solidFill>
              </a:rPr>
            </a:br>
            <a:r>
              <a:rPr lang="it-IT" altLang="it-IT" sz="2200" b="1" smtClean="0">
                <a:solidFill>
                  <a:srgbClr val="87FDFF"/>
                </a:solidFill>
              </a:rPr>
              <a:t>La convenzione prevede:</a:t>
            </a:r>
          </a:p>
        </p:txBody>
      </p:sp>
      <p:sp>
        <p:nvSpPr>
          <p:cNvPr id="88067" name="Text Box 2"/>
          <p:cNvSpPr txBox="1">
            <a:spLocks noChangeArrowheads="1"/>
          </p:cNvSpPr>
          <p:nvPr/>
        </p:nvSpPr>
        <p:spPr bwMode="auto">
          <a:xfrm>
            <a:off x="-73025" y="588963"/>
            <a:ext cx="9215438" cy="619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ts val="195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la preparazione e lo svolgimento di programmi di istruzione scientifica e tecnica e di formazione nelle misure volte all'identificazione, alla conservazione e all'utilizzazione durevole della diversità biologica e dei suoi elementi costitutivi, nonché gli aiuti per tale istruzione e formazione adattate alle esigenze specifiche dei paesi in via di sviluppo;</a:t>
            </a:r>
          </a:p>
          <a:p>
            <a:pPr eaLnBrk="1" hangingPunct="1">
              <a:lnSpc>
                <a:spcPts val="195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la promozione della ricerca che contribuisce alla conservazione e all'utilizzazione durevole della diversità biologica, in particolare nei paesi in via di sviluppo;</a:t>
            </a:r>
          </a:p>
          <a:p>
            <a:pPr eaLnBrk="1" hangingPunct="1">
              <a:lnSpc>
                <a:spcPts val="1950"/>
              </a:lnSpc>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che venga sviluppato lo sfruttamento dei progressi della ricerca scientifica sulla diversità biologica, mettendo a punto metodi di conservazione e di sfruttamento durevole della diversità biologica, e che venga promossa la cooperazione a tale scopo</a:t>
            </a:r>
          </a:p>
        </p:txBody>
      </p:sp>
      <p:pic>
        <p:nvPicPr>
          <p:cNvPr id="880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000">
            <a:off x="187325" y="3584575"/>
            <a:ext cx="3359150" cy="2246313"/>
          </a:xfrm>
          <a:prstGeom prst="rect">
            <a:avLst/>
          </a:prstGeom>
          <a:noFill/>
          <a:ln w="381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0000">
            <a:off x="6019800" y="3687763"/>
            <a:ext cx="2905125" cy="2062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7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75" y="4202113"/>
            <a:ext cx="2857500" cy="247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a:xfrm>
            <a:off x="277813" y="138113"/>
            <a:ext cx="8591550" cy="676275"/>
          </a:xfrm>
        </p:spPr>
        <p:txBody>
          <a:bodyPr lIns="90000" tIns="45000" rIns="90000" bIns="45000" anchor="t"/>
          <a:lstStyle/>
          <a:p>
            <a:pPr eaLnBrk="1" hangingPunct="1">
              <a:lnSpc>
                <a:spcPct val="100000"/>
              </a:lnSpc>
              <a:spcBef>
                <a:spcPts val="4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400" b="1" smtClean="0">
                <a:solidFill>
                  <a:srgbClr val="87FDFF"/>
                </a:solidFill>
              </a:rPr>
              <a:t>Comunicazione della Commissione al Parlamento Europeo e al Consiglio del 23 dicembre 2003 </a:t>
            </a:r>
          </a:p>
        </p:txBody>
      </p:sp>
      <p:sp>
        <p:nvSpPr>
          <p:cNvPr id="90115" name="Text Box 2"/>
          <p:cNvSpPr txBox="1">
            <a:spLocks noChangeArrowheads="1"/>
          </p:cNvSpPr>
          <p:nvPr/>
        </p:nvSpPr>
        <p:spPr bwMode="auto">
          <a:xfrm>
            <a:off x="0" y="815975"/>
            <a:ext cx="9144000" cy="604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9863" indent="-1698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La Commissione ritiene che le misure indicate di seguito potrebbero incentivare gli utilizzatori a rispettare gli obblighi a cui sono soggetti nell'ambito della Convenzione sulla diversità biologica:</a:t>
            </a:r>
          </a:p>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creazione di una rete europea di punti di contatto in materia di ABS;</a:t>
            </a:r>
          </a:p>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istituzione di una sezione dedicata all'accesso alle risorse e alla ripartizione dei benefici nell'ambito del Centro comunitario di scambi sulla biodiversità;</a:t>
            </a:r>
          </a:p>
          <a:p>
            <a:pPr eaLnBrk="1" hangingPunct="1">
              <a:lnSpc>
                <a:spcPct val="100000"/>
              </a:lnSpc>
              <a:spcBef>
                <a:spcPts val="600"/>
              </a:spcBef>
              <a:buClr>
                <a:srgbClr val="0000FF"/>
              </a:buClr>
              <a:buSzPct val="45000"/>
              <a:buFont typeface="Arial" panose="020B0604020202020204" pitchFamily="34" charset="0"/>
              <a:buChar char="•"/>
            </a:pPr>
            <a:r>
              <a:rPr lang="it-IT" altLang="it-IT" b="1">
                <a:solidFill>
                  <a:srgbClr val="87FDFF"/>
                </a:solidFill>
                <a:latin typeface="Candara" panose="020E0502030303020204" pitchFamily="34" charset="0"/>
              </a:rPr>
              <a:t>costituzione di un registro dei gruppi di soggetti interessati nell'ambito del Centro di scambi comunitario.</a:t>
            </a:r>
          </a:p>
        </p:txBody>
      </p:sp>
      <p:pic>
        <p:nvPicPr>
          <p:cNvPr id="901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0000">
            <a:off x="490538" y="3660775"/>
            <a:ext cx="3133725" cy="2354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0000">
            <a:off x="5684838" y="3502025"/>
            <a:ext cx="3087687" cy="2386013"/>
          </a:xfrm>
          <a:prstGeom prst="rect">
            <a:avLst/>
          </a:prstGeom>
          <a:solidFill>
            <a:srgbClr val="EDEDED"/>
          </a:solidFill>
          <a:ln w="88920">
            <a:solidFill>
              <a:srgbClr val="26DD9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2019" y="3940693"/>
            <a:ext cx="2395538" cy="2395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p>
            <a:pPr>
              <a:defRPr/>
            </a:pPr>
            <a:r>
              <a:rPr lang="it-IT" altLang="it-IT" smtClean="0"/>
              <a:t>21/01/15</a:t>
            </a:r>
            <a:endParaRPr lang="it-IT" altLang="it-IT"/>
          </a:p>
        </p:txBody>
      </p:sp>
      <p:sp>
        <p:nvSpPr>
          <p:cNvPr id="3" name="Rettangolo 2"/>
          <p:cNvSpPr/>
          <p:nvPr/>
        </p:nvSpPr>
        <p:spPr>
          <a:xfrm>
            <a:off x="2188271" y="1556792"/>
            <a:ext cx="5609228" cy="4247317"/>
          </a:xfrm>
          <a:prstGeom prst="rect">
            <a:avLst/>
          </a:prstGeom>
          <a:noFill/>
        </p:spPr>
        <p:txBody>
          <a:bodyPr wrap="none" lIns="91440" tIns="45720" rIns="91440" bIns="45720">
            <a:spAutoFit/>
          </a:bodyPr>
          <a:lstStyle/>
          <a:p>
            <a:pPr algn="ctr"/>
            <a:r>
              <a:rPr lang="it-IT" sz="5400" b="1" cap="none" spc="0" dirty="0" smtClean="0">
                <a:ln w="6600">
                  <a:solidFill>
                    <a:schemeClr val="accent2"/>
                  </a:solidFill>
                  <a:prstDash val="solid"/>
                </a:ln>
                <a:solidFill>
                  <a:srgbClr val="FFFFFF"/>
                </a:solidFill>
                <a:effectLst>
                  <a:outerShdw dist="38100" dir="2700000" algn="tl" rotWithShape="0">
                    <a:schemeClr val="accent2"/>
                  </a:outerShdw>
                </a:effectLst>
              </a:rPr>
              <a:t>La Biodiversità</a:t>
            </a:r>
          </a:p>
          <a:p>
            <a:pPr algn="ctr"/>
            <a:r>
              <a:rPr lang="it-IT" sz="5400" b="1" dirty="0">
                <a:ln w="6600">
                  <a:solidFill>
                    <a:schemeClr val="accent2"/>
                  </a:solidFill>
                  <a:prstDash val="solid"/>
                </a:ln>
                <a:solidFill>
                  <a:srgbClr val="FFFFFF"/>
                </a:solidFill>
                <a:effectLst>
                  <a:outerShdw dist="38100" dir="2700000" algn="tl" rotWithShape="0">
                    <a:schemeClr val="accent2"/>
                  </a:outerShdw>
                </a:effectLst>
              </a:rPr>
              <a:t>g</a:t>
            </a:r>
            <a:r>
              <a:rPr lang="it-IT" sz="5400" b="1" cap="none" spc="0" dirty="0" smtClean="0">
                <a:ln w="6600">
                  <a:solidFill>
                    <a:schemeClr val="accent2"/>
                  </a:solidFill>
                  <a:prstDash val="solid"/>
                </a:ln>
                <a:solidFill>
                  <a:srgbClr val="FFFFFF"/>
                </a:solidFill>
                <a:effectLst>
                  <a:outerShdw dist="38100" dir="2700000" algn="tl" rotWithShape="0">
                    <a:schemeClr val="accent2"/>
                  </a:outerShdw>
                </a:effectLst>
              </a:rPr>
              <a:t>enera CIBO: </a:t>
            </a:r>
          </a:p>
          <a:p>
            <a:pPr algn="ctr"/>
            <a:r>
              <a:rPr lang="it-IT" sz="5400" b="1" cap="none" spc="0" dirty="0" smtClean="0">
                <a:ln w="6600">
                  <a:solidFill>
                    <a:schemeClr val="accent2"/>
                  </a:solidFill>
                  <a:prstDash val="solid"/>
                </a:ln>
                <a:solidFill>
                  <a:srgbClr val="C00000"/>
                </a:solidFill>
                <a:effectLst>
                  <a:outerShdw dist="38100" dir="2700000" algn="tl" rotWithShape="0">
                    <a:schemeClr val="accent2"/>
                  </a:outerShdw>
                </a:effectLst>
              </a:rPr>
              <a:t>frutti dimenticati</a:t>
            </a:r>
          </a:p>
          <a:p>
            <a:pPr algn="ctr"/>
            <a:endParaRPr lang="it-IT" sz="54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it-IT" sz="5400" b="1" dirty="0" smtClean="0">
                <a:ln w="6600">
                  <a:solidFill>
                    <a:schemeClr val="accent2"/>
                  </a:solidFill>
                  <a:prstDash val="solid"/>
                </a:ln>
                <a:solidFill>
                  <a:srgbClr val="FFFFFF"/>
                </a:solidFill>
                <a:effectLst>
                  <a:outerShdw dist="38100" dir="2700000" algn="tl" rotWithShape="0">
                    <a:schemeClr val="accent2"/>
                  </a:outerShdw>
                </a:effectLst>
              </a:rPr>
              <a:t>Classe 2 A</a:t>
            </a:r>
            <a:endParaRPr lang="it-IT"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3345274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body" idx="4294967295"/>
          </p:nvPr>
        </p:nvSpPr>
        <p:spPr>
          <a:xfrm>
            <a:off x="444500" y="1166813"/>
            <a:ext cx="8181975" cy="4519612"/>
          </a:xfrm>
        </p:spPr>
        <p:txBody>
          <a:bodyPr/>
          <a:lstStyle/>
          <a:p>
            <a:pPr marL="0" indent="0" algn="just" eaLnBrk="1" hangingPunct="1">
              <a:spcBef>
                <a:spcPts val="638"/>
              </a:spcBef>
              <a:buClrTx/>
              <a:tabLst>
                <a:tab pos="0" algn="l"/>
                <a:tab pos="104764" algn="l"/>
                <a:tab pos="553980" algn="l"/>
                <a:tab pos="1003196" algn="l"/>
                <a:tab pos="1452412" algn="l"/>
                <a:tab pos="1901628" algn="l"/>
                <a:tab pos="2350844" algn="l"/>
                <a:tab pos="2800060" algn="l"/>
                <a:tab pos="3249276" algn="l"/>
                <a:tab pos="3698492" algn="l"/>
                <a:tab pos="4147708" algn="l"/>
                <a:tab pos="4596923" algn="l"/>
                <a:tab pos="5046140" algn="l"/>
                <a:tab pos="5495355" algn="l"/>
                <a:tab pos="5944572" algn="l"/>
                <a:tab pos="6393787" algn="l"/>
                <a:tab pos="6843004" algn="l"/>
                <a:tab pos="7292219" algn="l"/>
                <a:tab pos="7741435" algn="l"/>
                <a:tab pos="8190650" algn="l"/>
                <a:tab pos="8639867" algn="l"/>
              </a:tabLst>
              <a:defRPr/>
            </a:pPr>
            <a:r>
              <a:rPr lang="it-IT" altLang="it-IT" sz="2000" dirty="0" smtClean="0">
                <a:solidFill>
                  <a:schemeClr val="accent2">
                    <a:lumMod val="75000"/>
                  </a:schemeClr>
                </a:solidFill>
                <a:ea typeface="+mn-ea"/>
              </a:rPr>
              <a:t>Con l'espressione “</a:t>
            </a:r>
            <a:r>
              <a:rPr lang="it-IT" altLang="it-IT" sz="2000" dirty="0" smtClean="0">
                <a:solidFill>
                  <a:schemeClr val="accent2">
                    <a:lumMod val="75000"/>
                  </a:schemeClr>
                </a:solidFill>
                <a:latin typeface="Castellar" panose="020A0402060406010301" pitchFamily="18" charset="0"/>
                <a:ea typeface="+mn-ea"/>
              </a:rPr>
              <a:t>frutti antichi</a:t>
            </a:r>
            <a:r>
              <a:rPr lang="it-IT" altLang="it-IT" sz="2000" dirty="0" smtClean="0">
                <a:solidFill>
                  <a:schemeClr val="accent2">
                    <a:lumMod val="75000"/>
                  </a:schemeClr>
                </a:solidFill>
                <a:ea typeface="+mn-ea"/>
              </a:rPr>
              <a:t>” si indicano quelle varietà che erano molto diffuse nei secoli e nei decenni scorsi e che oggi dono state soppiantate dalla coltivazione di pochi alberi da frutto, da coltivazione di poche specie, frutto della ricerca e del miglioramento genetico. </a:t>
            </a:r>
          </a:p>
          <a:p>
            <a:pPr marL="0" indent="0" algn="just" eaLnBrk="1" hangingPunct="1">
              <a:spcBef>
                <a:spcPts val="638"/>
              </a:spcBef>
              <a:buClrTx/>
              <a:buSzTx/>
              <a:tabLst>
                <a:tab pos="0" algn="l"/>
                <a:tab pos="104764" algn="l"/>
                <a:tab pos="553980" algn="l"/>
                <a:tab pos="1003196" algn="l"/>
                <a:tab pos="1452412" algn="l"/>
                <a:tab pos="1901628" algn="l"/>
                <a:tab pos="2350844" algn="l"/>
                <a:tab pos="2800060" algn="l"/>
                <a:tab pos="3249276" algn="l"/>
                <a:tab pos="3698492" algn="l"/>
                <a:tab pos="4147708" algn="l"/>
                <a:tab pos="4596923" algn="l"/>
                <a:tab pos="5046140" algn="l"/>
                <a:tab pos="5495355" algn="l"/>
                <a:tab pos="5944572" algn="l"/>
                <a:tab pos="6393787" algn="l"/>
                <a:tab pos="6843004" algn="l"/>
                <a:tab pos="7292219" algn="l"/>
                <a:tab pos="7741435" algn="l"/>
                <a:tab pos="8190650" algn="l"/>
                <a:tab pos="8639867" algn="l"/>
              </a:tabLst>
              <a:defRPr/>
            </a:pPr>
            <a:r>
              <a:rPr lang="it-IT" altLang="it-IT" sz="2000" dirty="0" smtClean="0">
                <a:solidFill>
                  <a:schemeClr val="accent2">
                    <a:lumMod val="75000"/>
                  </a:schemeClr>
                </a:solidFill>
                <a:ea typeface="+mn-ea"/>
              </a:rPr>
              <a:t>A fianco dei frutti antichi si trovano poi i cosiddetti “</a:t>
            </a:r>
            <a:r>
              <a:rPr lang="it-IT" altLang="it-IT" sz="2000" dirty="0" smtClean="0">
                <a:solidFill>
                  <a:schemeClr val="accent2">
                    <a:lumMod val="75000"/>
                  </a:schemeClr>
                </a:solidFill>
                <a:latin typeface="Century Gothic" panose="020B0502020202020204" pitchFamily="34" charset="0"/>
                <a:ea typeface="+mn-ea"/>
              </a:rPr>
              <a:t>frutti dimenticati</a:t>
            </a:r>
            <a:r>
              <a:rPr lang="it-IT" altLang="it-IT" sz="2000" dirty="0" smtClean="0">
                <a:solidFill>
                  <a:schemeClr val="accent2">
                    <a:lumMod val="75000"/>
                  </a:schemeClr>
                </a:solidFill>
                <a:ea typeface="+mn-ea"/>
              </a:rPr>
              <a:t>”: si tratta di frutti prodotti da antiche specie oggi abbandonate, come il </a:t>
            </a:r>
            <a:r>
              <a:rPr lang="it-IT" altLang="it-IT" sz="2000" dirty="0" smtClean="0">
                <a:solidFill>
                  <a:schemeClr val="accent2">
                    <a:lumMod val="75000"/>
                  </a:schemeClr>
                </a:solidFill>
                <a:latin typeface="Century Gothic" panose="020B0502020202020204" pitchFamily="34" charset="0"/>
                <a:ea typeface="+mn-ea"/>
              </a:rPr>
              <a:t>corbezzolo</a:t>
            </a:r>
            <a:r>
              <a:rPr lang="it-IT" altLang="it-IT" sz="2000" dirty="0" smtClean="0">
                <a:solidFill>
                  <a:schemeClr val="accent2">
                    <a:lumMod val="75000"/>
                  </a:schemeClr>
                </a:solidFill>
                <a:ea typeface="+mn-ea"/>
              </a:rPr>
              <a:t>, il </a:t>
            </a:r>
            <a:r>
              <a:rPr lang="it-IT" altLang="it-IT" sz="2000" dirty="0" smtClean="0">
                <a:solidFill>
                  <a:schemeClr val="accent2">
                    <a:lumMod val="75000"/>
                  </a:schemeClr>
                </a:solidFill>
                <a:latin typeface="Comic Sans MS" panose="030F0702030302020204" pitchFamily="66" charset="0"/>
                <a:ea typeface="+mn-ea"/>
              </a:rPr>
              <a:t>nespolo comune</a:t>
            </a:r>
            <a:r>
              <a:rPr lang="it-IT" altLang="it-IT" sz="2000" dirty="0" smtClean="0">
                <a:solidFill>
                  <a:schemeClr val="accent2">
                    <a:lumMod val="75000"/>
                  </a:schemeClr>
                </a:solidFill>
                <a:ea typeface="+mn-ea"/>
              </a:rPr>
              <a:t>, il </a:t>
            </a:r>
            <a:r>
              <a:rPr lang="it-IT" altLang="it-IT" sz="2000" dirty="0" smtClean="0">
                <a:solidFill>
                  <a:schemeClr val="accent2">
                    <a:lumMod val="75000"/>
                  </a:schemeClr>
                </a:solidFill>
                <a:latin typeface="Charlemagne Std" panose="04020505060702020204" pitchFamily="82" charset="0"/>
                <a:ea typeface="+mn-ea"/>
              </a:rPr>
              <a:t>nocciolo</a:t>
            </a:r>
            <a:r>
              <a:rPr lang="it-IT" altLang="it-IT" sz="2000" dirty="0" smtClean="0">
                <a:solidFill>
                  <a:schemeClr val="accent2">
                    <a:lumMod val="75000"/>
                  </a:schemeClr>
                </a:solidFill>
                <a:ea typeface="+mn-ea"/>
              </a:rPr>
              <a:t>, l'</a:t>
            </a:r>
            <a:r>
              <a:rPr lang="it-IT" altLang="it-IT" sz="2000" dirty="0" smtClean="0">
                <a:solidFill>
                  <a:schemeClr val="accent2">
                    <a:lumMod val="75000"/>
                  </a:schemeClr>
                </a:solidFill>
                <a:latin typeface="Century Schoolbook" panose="02040604050505020304" pitchFamily="18" charset="0"/>
                <a:ea typeface="+mn-ea"/>
              </a:rPr>
              <a:t>uvaspina</a:t>
            </a:r>
            <a:r>
              <a:rPr lang="it-IT" altLang="it-IT" sz="2000" dirty="0" smtClean="0">
                <a:solidFill>
                  <a:schemeClr val="accent2">
                    <a:lumMod val="75000"/>
                  </a:schemeClr>
                </a:solidFill>
                <a:ea typeface="+mn-ea"/>
              </a:rPr>
              <a:t>, il</a:t>
            </a:r>
            <a:r>
              <a:rPr lang="it-IT" altLang="it-IT" sz="2000" dirty="0" smtClean="0">
                <a:solidFill>
                  <a:schemeClr val="accent2">
                    <a:lumMod val="75000"/>
                  </a:schemeClr>
                </a:solidFill>
                <a:latin typeface="Copperplate Gothic Light" panose="020E0507020206020404" pitchFamily="34" charset="0"/>
                <a:ea typeface="+mn-ea"/>
              </a:rPr>
              <a:t> cotogno</a:t>
            </a:r>
            <a:r>
              <a:rPr lang="it-IT" altLang="it-IT" sz="2000" dirty="0" smtClean="0">
                <a:solidFill>
                  <a:schemeClr val="accent2">
                    <a:lumMod val="75000"/>
                  </a:schemeClr>
                </a:solidFill>
                <a:ea typeface="+mn-ea"/>
              </a:rPr>
              <a:t>, il </a:t>
            </a:r>
            <a:r>
              <a:rPr lang="it-IT" altLang="it-IT" sz="2000" dirty="0" smtClean="0">
                <a:solidFill>
                  <a:schemeClr val="accent2">
                    <a:lumMod val="75000"/>
                  </a:schemeClr>
                </a:solidFill>
                <a:latin typeface="DejaVu Sans" pitchFamily="32" charset="0"/>
                <a:ea typeface="+mn-ea"/>
              </a:rPr>
              <a:t>ciliegio amarena</a:t>
            </a:r>
            <a:r>
              <a:rPr lang="it-IT" altLang="it-IT" sz="2000" dirty="0" smtClean="0">
                <a:solidFill>
                  <a:schemeClr val="accent2">
                    <a:lumMod val="75000"/>
                  </a:schemeClr>
                </a:solidFill>
                <a:ea typeface="+mn-ea"/>
              </a:rPr>
              <a:t>, i </a:t>
            </a:r>
            <a:r>
              <a:rPr lang="it-IT" altLang="it-IT" sz="2000" dirty="0" smtClean="0">
                <a:solidFill>
                  <a:schemeClr val="accent2">
                    <a:lumMod val="75000"/>
                  </a:schemeClr>
                </a:solidFill>
                <a:latin typeface="DejaVu Sans" pitchFamily="32" charset="0"/>
                <a:ea typeface="+mn-ea"/>
              </a:rPr>
              <a:t>fichi</a:t>
            </a:r>
            <a:r>
              <a:rPr lang="it-IT" altLang="it-IT" sz="2000" dirty="0" smtClean="0">
                <a:solidFill>
                  <a:schemeClr val="accent2">
                    <a:lumMod val="75000"/>
                  </a:schemeClr>
                </a:solidFill>
                <a:ea typeface="+mn-ea"/>
              </a:rPr>
              <a:t>, la </a:t>
            </a:r>
            <a:r>
              <a:rPr lang="it-IT" altLang="it-IT" sz="2000" dirty="0" smtClean="0">
                <a:solidFill>
                  <a:schemeClr val="accent2">
                    <a:lumMod val="75000"/>
                  </a:schemeClr>
                </a:solidFill>
                <a:latin typeface="DokChampa" panose="020B0604020202020204" pitchFamily="34" charset="-34"/>
                <a:ea typeface="+mn-ea"/>
              </a:rPr>
              <a:t>mela ruggine</a:t>
            </a:r>
            <a:r>
              <a:rPr lang="it-IT" altLang="it-IT" sz="2000" dirty="0" smtClean="0">
                <a:solidFill>
                  <a:schemeClr val="accent2">
                    <a:lumMod val="75000"/>
                  </a:schemeClr>
                </a:solidFill>
                <a:ea typeface="+mn-ea"/>
              </a:rPr>
              <a:t>, il </a:t>
            </a:r>
            <a:r>
              <a:rPr lang="it-IT" altLang="it-IT" sz="2000" dirty="0" smtClean="0">
                <a:solidFill>
                  <a:schemeClr val="accent2">
                    <a:lumMod val="75000"/>
                  </a:schemeClr>
                </a:solidFill>
                <a:latin typeface="DejaVu Sans" pitchFamily="32" charset="0"/>
                <a:ea typeface="+mn-ea"/>
              </a:rPr>
              <a:t>giuggiolo</a:t>
            </a:r>
            <a:r>
              <a:rPr lang="it-IT" altLang="it-IT" sz="2000" dirty="0" smtClean="0">
                <a:solidFill>
                  <a:schemeClr val="accent2">
                    <a:lumMod val="75000"/>
                  </a:schemeClr>
                </a:solidFill>
                <a:ea typeface="+mn-ea"/>
              </a:rPr>
              <a:t>, il </a:t>
            </a:r>
            <a:r>
              <a:rPr lang="it-IT" altLang="it-IT" sz="2000" dirty="0" smtClean="0">
                <a:solidFill>
                  <a:schemeClr val="accent2">
                    <a:lumMod val="75000"/>
                  </a:schemeClr>
                </a:solidFill>
                <a:latin typeface="Dotum" panose="020B0600000101010101" pitchFamily="34" charset="-127"/>
                <a:ea typeface="+mn-ea"/>
              </a:rPr>
              <a:t>carrubo</a:t>
            </a:r>
            <a:r>
              <a:rPr lang="it-IT" altLang="it-IT" sz="2000" dirty="0" smtClean="0">
                <a:solidFill>
                  <a:schemeClr val="accent2">
                    <a:lumMod val="75000"/>
                  </a:schemeClr>
                </a:solidFill>
                <a:ea typeface="+mn-ea"/>
              </a:rPr>
              <a:t>, ecc. Queste varietà, per quanto riguarda la natura del terreno e l'esposizione, non hanno pretese perché si adattano abbastanza bene alle più svariate condizioni climatiche e non necessitano di particolari cure e potature.</a:t>
            </a:r>
          </a:p>
          <a:p>
            <a:pPr marL="0" indent="0" eaLnBrk="1" hangingPunct="1">
              <a:spcBef>
                <a:spcPts val="638"/>
              </a:spcBef>
              <a:buClrTx/>
              <a:tabLst>
                <a:tab pos="0" algn="l"/>
                <a:tab pos="104764" algn="l"/>
                <a:tab pos="553980" algn="l"/>
                <a:tab pos="1003196" algn="l"/>
                <a:tab pos="1452412" algn="l"/>
                <a:tab pos="1901628" algn="l"/>
                <a:tab pos="2350844" algn="l"/>
                <a:tab pos="2800060" algn="l"/>
                <a:tab pos="3249276" algn="l"/>
                <a:tab pos="3698492" algn="l"/>
                <a:tab pos="4147708" algn="l"/>
                <a:tab pos="4596923" algn="l"/>
                <a:tab pos="5046140" algn="l"/>
                <a:tab pos="5495355" algn="l"/>
                <a:tab pos="5944572" algn="l"/>
                <a:tab pos="6393787" algn="l"/>
                <a:tab pos="6843004" algn="l"/>
                <a:tab pos="7292219" algn="l"/>
                <a:tab pos="7741435" algn="l"/>
                <a:tab pos="8190650" algn="l"/>
                <a:tab pos="8639867" algn="l"/>
              </a:tabLst>
              <a:defRPr/>
            </a:pPr>
            <a:endParaRPr lang="it-IT" altLang="it-IT" sz="2000" dirty="0" smtClean="0">
              <a:ea typeface="+mn-ea"/>
            </a:endParaRPr>
          </a:p>
        </p:txBody>
      </p:sp>
      <p:sp>
        <p:nvSpPr>
          <p:cNvPr id="26627" name="WordArt 2"/>
          <p:cNvSpPr>
            <a:spLocks noChangeArrowheads="1" noChangeShapeType="1" noTextEdit="1"/>
          </p:cNvSpPr>
          <p:nvPr/>
        </p:nvSpPr>
        <p:spPr bwMode="auto">
          <a:xfrm>
            <a:off x="635000" y="385763"/>
            <a:ext cx="7415213" cy="622300"/>
          </a:xfrm>
          <a:prstGeom prst="rect">
            <a:avLst/>
          </a:prstGeom>
        </p:spPr>
        <p:txBody>
          <a:bodyPr wrap="none" fromWordArt="1">
            <a:prstTxWarp prst="textCurveUp">
              <a:avLst>
                <a:gd name="adj" fmla="val 24634"/>
              </a:avLst>
            </a:prstTxWarp>
          </a:bodyPr>
          <a:lstStyle/>
          <a:p>
            <a:pPr algn="ctr"/>
            <a:r>
              <a:rPr lang="it-IT" sz="2400" kern="10" dirty="0">
                <a:ln w="9360">
                  <a:solidFill>
                    <a:srgbClr val="000000"/>
                  </a:solidFill>
                  <a:miter lim="800000"/>
                  <a:headEnd/>
                  <a:tailEnd/>
                </a:ln>
                <a:solidFill>
                  <a:srgbClr val="FF3333"/>
                </a:solidFill>
                <a:effectLst>
                  <a:outerShdw dist="152735" dir="2700000" algn="ctr" rotWithShape="0">
                    <a:srgbClr val="868686"/>
                  </a:outerShdw>
                </a:effectLst>
                <a:latin typeface="Arial Black" panose="020B0A04020102020204" pitchFamily="34" charset="0"/>
              </a:rPr>
              <a:t>Cosa sono le varietà antiche e dimenticate?</a:t>
            </a:r>
          </a:p>
        </p:txBody>
      </p:sp>
      <p:pic>
        <p:nvPicPr>
          <p:cNvPr id="266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3" y="5170488"/>
            <a:ext cx="1295400" cy="1008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0" y="5470525"/>
            <a:ext cx="1295400"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5327650"/>
            <a:ext cx="1223963" cy="1008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488" y="5508625"/>
            <a:ext cx="1368425" cy="1116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5348288"/>
            <a:ext cx="1223962" cy="98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7263" y="5588000"/>
            <a:ext cx="1295400" cy="1108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188" y="260350"/>
            <a:ext cx="8281987" cy="6264994"/>
          </a:xfrm>
          <a:solidFill>
            <a:srgbClr val="99CCFF"/>
          </a:solidFill>
        </p:spPr>
        <p:txBody>
          <a:bodyPr>
            <a:normAutofit fontScale="25000" lnSpcReduction="20000"/>
          </a:bodyPr>
          <a:lstStyle/>
          <a:p>
            <a:pPr eaLnBrk="1" hangingPunct="1">
              <a:defRPr/>
            </a:pPr>
            <a:r>
              <a:rPr lang="it-IT" sz="9600" b="1" dirty="0" smtClean="0">
                <a:ea typeface="+mn-ea"/>
              </a:rPr>
              <a:t/>
            </a:r>
            <a:br>
              <a:rPr lang="it-IT" sz="9600" b="1" dirty="0" smtClean="0">
                <a:ea typeface="+mn-ea"/>
              </a:rPr>
            </a:br>
            <a:endParaRPr lang="it-IT" sz="9600" dirty="0" smtClean="0">
              <a:ea typeface="+mn-ea"/>
            </a:endParaRPr>
          </a:p>
          <a:p>
            <a:pPr eaLnBrk="1" hangingPunct="1">
              <a:defRPr/>
            </a:pPr>
            <a:r>
              <a:rPr lang="it-IT" sz="16000" b="1" dirty="0" smtClean="0">
                <a:solidFill>
                  <a:srgbClr val="7030A0"/>
                </a:solidFill>
                <a:ea typeface="+mn-ea"/>
              </a:rPr>
              <a:t>Come avviene il recupero</a:t>
            </a:r>
            <a:r>
              <a:rPr lang="it-IT" sz="8000" b="1" dirty="0" smtClean="0">
                <a:solidFill>
                  <a:schemeClr val="accent2">
                    <a:lumMod val="75000"/>
                  </a:schemeClr>
                </a:solidFill>
                <a:ea typeface="+mn-ea"/>
              </a:rPr>
              <a:t/>
            </a:r>
            <a:br>
              <a:rPr lang="it-IT" sz="8000" b="1" dirty="0" smtClean="0">
                <a:solidFill>
                  <a:schemeClr val="accent2">
                    <a:lumMod val="75000"/>
                  </a:schemeClr>
                </a:solidFill>
                <a:ea typeface="+mn-ea"/>
              </a:rPr>
            </a:br>
            <a:endParaRPr lang="it-IT" sz="8000" b="1" dirty="0" smtClean="0">
              <a:solidFill>
                <a:schemeClr val="accent2">
                  <a:lumMod val="75000"/>
                </a:schemeClr>
              </a:solidFill>
              <a:ea typeface="+mn-ea"/>
            </a:endParaRPr>
          </a:p>
          <a:p>
            <a:pPr eaLnBrk="1" hangingPunct="1">
              <a:defRPr/>
            </a:pPr>
            <a:r>
              <a:rPr lang="it-IT" sz="8000" dirty="0" smtClean="0">
                <a:solidFill>
                  <a:schemeClr val="accent2">
                    <a:lumMod val="75000"/>
                  </a:schemeClr>
                </a:solidFill>
                <a:ea typeface="+mn-ea"/>
              </a:rPr>
              <a:t>Il recupero di una varietà antica e la sua riproduzione si svolge in diverse </a:t>
            </a:r>
          </a:p>
          <a:p>
            <a:pPr eaLnBrk="1" hangingPunct="1">
              <a:defRPr/>
            </a:pPr>
            <a:r>
              <a:rPr lang="it-IT" sz="8000" dirty="0" smtClean="0">
                <a:solidFill>
                  <a:schemeClr val="accent2">
                    <a:lumMod val="75000"/>
                  </a:schemeClr>
                </a:solidFill>
                <a:ea typeface="+mn-ea"/>
              </a:rPr>
              <a:t>fasi, e richiede non solo passione e costanza, ma anche paziente attesa e </a:t>
            </a:r>
          </a:p>
          <a:p>
            <a:pPr eaLnBrk="1" hangingPunct="1">
              <a:defRPr/>
            </a:pPr>
            <a:r>
              <a:rPr lang="it-IT" sz="8000" dirty="0" smtClean="0">
                <a:solidFill>
                  <a:schemeClr val="accent2">
                    <a:lumMod val="75000"/>
                  </a:schemeClr>
                </a:solidFill>
                <a:ea typeface="+mn-ea"/>
              </a:rPr>
              <a:t>premuroso rispetto per i cicli della natura.</a:t>
            </a:r>
            <a:br>
              <a:rPr lang="it-IT" sz="8000" dirty="0" smtClean="0">
                <a:solidFill>
                  <a:schemeClr val="accent2">
                    <a:lumMod val="75000"/>
                  </a:schemeClr>
                </a:solidFill>
                <a:ea typeface="+mn-ea"/>
              </a:rPr>
            </a:br>
            <a:endParaRPr lang="it-IT" sz="8000" dirty="0" smtClean="0">
              <a:solidFill>
                <a:schemeClr val="accent2">
                  <a:lumMod val="75000"/>
                </a:schemeClr>
              </a:solidFill>
              <a:ea typeface="+mn-ea"/>
            </a:endParaRPr>
          </a:p>
          <a:p>
            <a:pPr eaLnBrk="1" hangingPunct="1">
              <a:defRPr/>
            </a:pPr>
            <a:r>
              <a:rPr lang="it-IT" sz="8000" dirty="0" smtClean="0">
                <a:solidFill>
                  <a:schemeClr val="accent2">
                    <a:lumMod val="75000"/>
                  </a:schemeClr>
                </a:solidFill>
                <a:ea typeface="+mn-ea"/>
              </a:rPr>
              <a:t>La rusticità, e quindi l'elevata resistenza di queste varietà a intemperie e </a:t>
            </a:r>
          </a:p>
          <a:p>
            <a:pPr eaLnBrk="1" hangingPunct="1">
              <a:defRPr/>
            </a:pPr>
            <a:r>
              <a:rPr lang="it-IT" sz="8000" dirty="0" smtClean="0">
                <a:solidFill>
                  <a:schemeClr val="accent2">
                    <a:lumMod val="75000"/>
                  </a:schemeClr>
                </a:solidFill>
                <a:ea typeface="+mn-ea"/>
              </a:rPr>
              <a:t>parassiti, fa sì che ancora oggi, vagando tra le colline, sia possibile scoprire </a:t>
            </a:r>
          </a:p>
          <a:p>
            <a:pPr eaLnBrk="1" hangingPunct="1">
              <a:defRPr/>
            </a:pPr>
            <a:r>
              <a:rPr lang="it-IT" sz="8000" dirty="0" smtClean="0">
                <a:solidFill>
                  <a:schemeClr val="accent2">
                    <a:lumMod val="75000"/>
                  </a:schemeClr>
                </a:solidFill>
                <a:ea typeface="+mn-ea"/>
              </a:rPr>
              <a:t>qualche pianta antica, talvolta centenaria, ma ancora vigorosa. E' da queste </a:t>
            </a:r>
          </a:p>
          <a:p>
            <a:pPr eaLnBrk="1" hangingPunct="1">
              <a:defRPr/>
            </a:pPr>
            <a:r>
              <a:rPr lang="it-IT" sz="8000" dirty="0" smtClean="0">
                <a:solidFill>
                  <a:schemeClr val="accent2">
                    <a:lumMod val="75000"/>
                  </a:schemeClr>
                </a:solidFill>
                <a:ea typeface="+mn-ea"/>
              </a:rPr>
              <a:t>piante che inizialmente si prelevano le </a:t>
            </a:r>
            <a:r>
              <a:rPr lang="it-IT" sz="8000" b="1" dirty="0" smtClean="0">
                <a:solidFill>
                  <a:schemeClr val="accent2">
                    <a:lumMod val="75000"/>
                  </a:schemeClr>
                </a:solidFill>
                <a:ea typeface="+mn-ea"/>
              </a:rPr>
              <a:t>marze</a:t>
            </a:r>
            <a:r>
              <a:rPr lang="it-IT" sz="8000" dirty="0" smtClean="0">
                <a:solidFill>
                  <a:schemeClr val="accent2">
                    <a:lumMod val="75000"/>
                  </a:schemeClr>
                </a:solidFill>
                <a:ea typeface="+mn-ea"/>
              </a:rPr>
              <a:t>, per poi effettuare la </a:t>
            </a:r>
          </a:p>
          <a:p>
            <a:pPr eaLnBrk="1" hangingPunct="1">
              <a:defRPr/>
            </a:pPr>
            <a:r>
              <a:rPr lang="it-IT" sz="8000" dirty="0" smtClean="0">
                <a:solidFill>
                  <a:schemeClr val="accent2">
                    <a:lumMod val="75000"/>
                  </a:schemeClr>
                </a:solidFill>
                <a:ea typeface="+mn-ea"/>
              </a:rPr>
              <a:t>riproduzione della varietà. Si tagliano cioè dei piccoli rametti, con le gemme </a:t>
            </a:r>
          </a:p>
          <a:p>
            <a:pPr eaLnBrk="1" hangingPunct="1">
              <a:defRPr/>
            </a:pPr>
            <a:r>
              <a:rPr lang="it-IT" sz="8000" dirty="0" smtClean="0">
                <a:solidFill>
                  <a:schemeClr val="accent2">
                    <a:lumMod val="75000"/>
                  </a:schemeClr>
                </a:solidFill>
                <a:ea typeface="+mn-ea"/>
              </a:rPr>
              <a:t>ben gonfie, per poi innestarli sul portinnesto più adatto a seconda della </a:t>
            </a:r>
          </a:p>
          <a:p>
            <a:pPr eaLnBrk="1" hangingPunct="1">
              <a:defRPr/>
            </a:pPr>
            <a:r>
              <a:rPr lang="it-IT" sz="8000" dirty="0" smtClean="0">
                <a:solidFill>
                  <a:schemeClr val="accent2">
                    <a:lumMod val="75000"/>
                  </a:schemeClr>
                </a:solidFill>
                <a:ea typeface="+mn-ea"/>
              </a:rPr>
              <a:t>specie. E dopo un anno saranno pronte tante piccole "figlie" di quella </a:t>
            </a:r>
          </a:p>
          <a:p>
            <a:pPr eaLnBrk="1" hangingPunct="1">
              <a:defRPr/>
            </a:pPr>
            <a:r>
              <a:rPr lang="it-IT" sz="8000" dirty="0" smtClean="0">
                <a:solidFill>
                  <a:schemeClr val="accent2">
                    <a:lumMod val="75000"/>
                  </a:schemeClr>
                </a:solidFill>
                <a:ea typeface="+mn-ea"/>
              </a:rPr>
              <a:t>madre-pianta centenaria. </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563888" y="1295400"/>
            <a:ext cx="5364212" cy="338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2000"/>
              </a:lnSpc>
              <a:spcBef>
                <a:spcPts val="638"/>
              </a:spcBef>
              <a:spcAft>
                <a:spcPts val="1425"/>
              </a:spcAft>
            </a:pPr>
            <a:r>
              <a:rPr lang="it-IT" altLang="it-IT" dirty="0">
                <a:solidFill>
                  <a:srgbClr val="006600"/>
                </a:solidFill>
                <a:latin typeface="Calibri" panose="020F0502020204030204" pitchFamily="34" charset="0"/>
              </a:rPr>
              <a:t>La provenienza è ancora incerta ma qualunque sia la sua origine, il giuggiolo può essere coltivato sia in pianura che in montagna, per via della sua spiccata resistenza al freddo. Le </a:t>
            </a:r>
            <a:r>
              <a:rPr lang="it-IT" altLang="it-IT" b="1" dirty="0">
                <a:solidFill>
                  <a:srgbClr val="006600"/>
                </a:solidFill>
                <a:latin typeface="Calibri" panose="020F0502020204030204" pitchFamily="34" charset="0"/>
              </a:rPr>
              <a:t>giuggiole</a:t>
            </a:r>
            <a:r>
              <a:rPr lang="it-IT" altLang="it-IT" dirty="0">
                <a:solidFill>
                  <a:srgbClr val="006600"/>
                </a:solidFill>
                <a:latin typeface="Calibri" panose="020F0502020204030204" pitchFamily="34" charset="0"/>
              </a:rPr>
              <a:t> si raccolgono in tarda estate, meglio quando il colore della buccia diventa rosso intenso poiché la polpa raggiunge la completa maturazione, che gli conferisce il caratteristico sapore dolciastro e zuccherino. </a:t>
            </a:r>
          </a:p>
        </p:txBody>
      </p:sp>
      <p:sp>
        <p:nvSpPr>
          <p:cNvPr id="5123" name="WordArt 3"/>
          <p:cNvSpPr>
            <a:spLocks noChangeArrowheads="1" noChangeShapeType="1" noTextEdit="1"/>
          </p:cNvSpPr>
          <p:nvPr/>
        </p:nvSpPr>
        <p:spPr bwMode="auto">
          <a:xfrm>
            <a:off x="1439863" y="322263"/>
            <a:ext cx="6191250" cy="793750"/>
          </a:xfrm>
          <a:prstGeom prst="rect">
            <a:avLst/>
          </a:prstGeom>
          <a:extLst>
            <a:ext uri="{AF507438-7753-43E0-B8FC-AC1667EBCBE1}">
              <a14:hiddenEffects xmlns:a14="http://schemas.microsoft.com/office/drawing/2010/main">
                <a:effectLst/>
              </a14:hiddenEffects>
            </a:ext>
          </a:extLst>
        </p:spPr>
        <p:txBody>
          <a:bodyPr wrap="none" fromWordArt="1">
            <a:prstTxWarp prst="textInflate">
              <a:avLst>
                <a:gd name="adj" fmla="val 21528"/>
              </a:avLst>
            </a:prstTxWarp>
          </a:bodyPr>
          <a:lstStyle/>
          <a:p>
            <a:pPr algn="ctr"/>
            <a:r>
              <a:rPr lang="it-IT" sz="2400">
                <a:ln w="9360" cap="flat">
                  <a:solidFill>
                    <a:srgbClr val="000000"/>
                  </a:solidFill>
                  <a:miter lim="800000"/>
                  <a:headEnd/>
                  <a:tailEnd/>
                </a:ln>
                <a:gradFill rotWithShape="0">
                  <a:gsLst>
                    <a:gs pos="0">
                      <a:srgbClr val="FFFF00"/>
                    </a:gs>
                    <a:gs pos="100000">
                      <a:srgbClr val="800000"/>
                    </a:gs>
                  </a:gsLst>
                  <a:path path="rect">
                    <a:fillToRect l="50000" t="50000" r="50000" b="50000"/>
                  </a:path>
                </a:gradFill>
                <a:cs typeface="Arial" panose="020B0604020202020204" pitchFamily="34" charset="0"/>
              </a:rPr>
              <a:t>IL GIUGGIOLO</a:t>
            </a:r>
          </a:p>
        </p:txBody>
      </p:sp>
      <p:sp>
        <p:nvSpPr>
          <p:cNvPr id="5124" name="Text Box 4"/>
          <p:cNvSpPr txBox="1">
            <a:spLocks noChangeArrowheads="1"/>
          </p:cNvSpPr>
          <p:nvPr/>
        </p:nvSpPr>
        <p:spPr bwMode="auto">
          <a:xfrm>
            <a:off x="360363" y="4718050"/>
            <a:ext cx="8567737" cy="1906588"/>
          </a:xfrm>
          <a:prstGeom prst="rect">
            <a:avLst/>
          </a:prstGeom>
          <a:solidFill>
            <a:srgbClr val="FFFF99"/>
          </a:solidFill>
          <a:ln>
            <a:noFill/>
          </a:ln>
          <a:effectLst/>
          <a:extLst>
            <a:ext uri="{91240B29-F687-4F45-9708-019B960494DF}">
              <a14:hiddenLine xmlns:a14="http://schemas.microsoft.com/office/drawing/2010/main" w="9525" cap="flat">
                <a:solidFill>
                  <a:srgbClr val="FFFF99"/>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2000"/>
              </a:lnSpc>
              <a:spcBef>
                <a:spcPts val="638"/>
              </a:spcBef>
              <a:spcAft>
                <a:spcPts val="1425"/>
              </a:spcAft>
            </a:pPr>
            <a:r>
              <a:rPr lang="it-IT" altLang="it-IT" sz="1600">
                <a:latin typeface="Calibri" panose="020F0502020204030204" pitchFamily="34" charset="0"/>
              </a:rPr>
              <a:t>Oltre al più famoso </a:t>
            </a:r>
            <a:r>
              <a:rPr lang="it-IT" altLang="it-IT" sz="1600" i="1">
                <a:latin typeface="Calibri" panose="020F0502020204030204" pitchFamily="34" charset="0"/>
              </a:rPr>
              <a:t>brodo di giuggiole</a:t>
            </a:r>
            <a:r>
              <a:rPr lang="it-IT" altLang="it-IT" sz="1600">
                <a:latin typeface="Calibri" panose="020F0502020204030204" pitchFamily="34" charset="0"/>
              </a:rPr>
              <a:t>, questi frutti possono essere utilizzati per preparare sciroppi, marmellate e liquori.</a:t>
            </a:r>
            <a:br>
              <a:rPr lang="it-IT" altLang="it-IT" sz="1600">
                <a:latin typeface="Calibri" panose="020F0502020204030204" pitchFamily="34" charset="0"/>
              </a:rPr>
            </a:br>
            <a:r>
              <a:rPr lang="it-IT" altLang="it-IT" sz="1600">
                <a:latin typeface="Calibri" panose="020F0502020204030204" pitchFamily="34" charset="0"/>
              </a:rPr>
              <a:t>La </a:t>
            </a:r>
            <a:r>
              <a:rPr lang="it-IT" altLang="it-IT" sz="1600" b="1">
                <a:latin typeface="Calibri" panose="020F0502020204030204" pitchFamily="34" charset="0"/>
              </a:rPr>
              <a:t>leggenda</a:t>
            </a:r>
            <a:r>
              <a:rPr lang="it-IT" altLang="it-IT" sz="1600">
                <a:latin typeface="Calibri" panose="020F0502020204030204" pitchFamily="34" charset="0"/>
              </a:rPr>
              <a:t>: si pensa che una specie affine al giuggiolo sia una delle due piante che servirono a preparare la corona di spine di Gesù. Per i</a:t>
            </a:r>
            <a:r>
              <a:rPr lang="it-IT" altLang="it-IT" sz="1600" i="1">
                <a:latin typeface="Calibri" panose="020F0502020204030204" pitchFamily="34" charset="0"/>
              </a:rPr>
              <a:t> Roman</a:t>
            </a:r>
            <a:r>
              <a:rPr lang="it-IT" altLang="it-IT" sz="1600">
                <a:latin typeface="Calibri" panose="020F0502020204030204" pitchFamily="34" charset="0"/>
              </a:rPr>
              <a:t>i, invece,  il giuggiolo simboleggiava il silenzio e per questo motivo era utilizzato per adornare i templi della </a:t>
            </a:r>
            <a:r>
              <a:rPr lang="it-IT" altLang="it-IT" sz="1600" i="1">
                <a:latin typeface="Calibri" panose="020F0502020204030204" pitchFamily="34" charset="0"/>
              </a:rPr>
              <a:t>dea Prudenza</a:t>
            </a:r>
            <a:r>
              <a:rPr lang="it-IT" altLang="it-IT" sz="1600">
                <a:latin typeface="Calibri" panose="020F0502020204030204" pitchFamily="34" charset="0"/>
              </a:rPr>
              <a:t>. In Romagna e in generale nelle case coloniche la pianta del giuggiolo veniva piantata vicino l’uscio, nella zona più esposta al sole, poiché ritenuta un portafortuna.</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0506" y="1439708"/>
            <a:ext cx="3240943" cy="2952328"/>
          </a:xfrm>
          <a:prstGeom prst="rect">
            <a:avLst/>
          </a:prstGeom>
        </p:spPr>
      </p:pic>
    </p:spTree>
    <p:extLst>
      <p:ext uri="{BB962C8B-B14F-4D97-AF65-F5344CB8AC3E}">
        <p14:creationId xmlns:p14="http://schemas.microsoft.com/office/powerpoint/2010/main" val="20975687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31800" y="3743325"/>
            <a:ext cx="8229600" cy="287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spcBef>
                <a:spcPts val="638"/>
              </a:spcBef>
              <a:spcAft>
                <a:spcPts val="1425"/>
              </a:spcAft>
              <a:buClrTx/>
              <a:buFontTx/>
              <a:buNone/>
            </a:pPr>
            <a:r>
              <a:rPr lang="it-IT" altLang="it-IT" dirty="0">
                <a:solidFill>
                  <a:srgbClr val="FFFF00"/>
                </a:solidFill>
                <a:latin typeface="Calibri" panose="020F0502020204030204" pitchFamily="34" charset="0"/>
              </a:rPr>
              <a:t>E' originario dell'areale caucasico. Oggi è diffuso in tutta Europa come pianta spontanea nei boschi di latifoglie. Appartiene alla Famiglia delle Rosacee.  Da noi vegeta spontaneo nei luoghi incolti ed abbandonati, e lo troviamo ovunque. </a:t>
            </a:r>
            <a:br>
              <a:rPr lang="it-IT" altLang="it-IT" dirty="0">
                <a:solidFill>
                  <a:srgbClr val="FFFF00"/>
                </a:solidFill>
                <a:latin typeface="Calibri" panose="020F0502020204030204" pitchFamily="34" charset="0"/>
              </a:rPr>
            </a:br>
            <a:r>
              <a:rPr lang="it-IT" altLang="it-IT" dirty="0">
                <a:solidFill>
                  <a:srgbClr val="FFFF00"/>
                </a:solidFill>
                <a:latin typeface="Calibri" panose="020F0502020204030204" pitchFamily="34" charset="0"/>
              </a:rPr>
              <a:t> Nei soggetti selvatici i giovani rami possono essere spinosi. Hanno forma ovale, picciolo molto corto, e sono più frequenti nella parte distale dei rami. Inizialmente opache per la presenza di una leggera peluria che resta solo sulla pagina inferiore, divengono in autunno di uno splendido colore ramato. I fiori, a maggio, si aprono al vertice dei rametti</a:t>
            </a:r>
            <a:r>
              <a:rPr lang="it-IT" altLang="it-IT" b="1" dirty="0">
                <a:solidFill>
                  <a:srgbClr val="FFFF00"/>
                </a:solidFill>
                <a:latin typeface="Calibri" panose="020F0502020204030204" pitchFamily="34" charset="0"/>
              </a:rPr>
              <a:t> </a:t>
            </a:r>
            <a:r>
              <a:rPr lang="it-IT" altLang="it-IT" dirty="0">
                <a:solidFill>
                  <a:srgbClr val="FFFF00"/>
                </a:solidFill>
                <a:latin typeface="Calibri" panose="020F0502020204030204" pitchFamily="34" charset="0"/>
              </a:rPr>
              <a:t>fruttiferi, sono grandi e isolati, di colore bianco con cinque petali e portano entrambe i sessi. Il frutto, la nespola, è un falso frutto dato dall'ingrossamento del ricettacolo attorno ai frutti veri e propri. </a:t>
            </a:r>
          </a:p>
          <a:p>
            <a:pPr hangingPunct="1">
              <a:lnSpc>
                <a:spcPct val="100000"/>
              </a:lnSpc>
              <a:spcBef>
                <a:spcPts val="638"/>
              </a:spcBef>
              <a:spcAft>
                <a:spcPts val="1425"/>
              </a:spcAft>
              <a:buClrTx/>
              <a:buFontTx/>
              <a:buNone/>
            </a:pPr>
            <a:r>
              <a:rPr lang="it-IT" altLang="it-IT" sz="3200" b="1" dirty="0">
                <a:latin typeface="Calibri" panose="020F0502020204030204" pitchFamily="34" charset="0"/>
              </a:rPr>
              <a:t> </a:t>
            </a:r>
          </a:p>
        </p:txBody>
      </p:sp>
      <p:sp>
        <p:nvSpPr>
          <p:cNvPr id="7171" name="WordArt 3"/>
          <p:cNvSpPr>
            <a:spLocks noChangeArrowheads="1" noChangeShapeType="1" noTextEdit="1"/>
          </p:cNvSpPr>
          <p:nvPr/>
        </p:nvSpPr>
        <p:spPr bwMode="auto">
          <a:xfrm>
            <a:off x="400050" y="433388"/>
            <a:ext cx="3600450" cy="18002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it-IT" sz="2400" b="1" dirty="0">
                <a:ln w="9360" cap="flat">
                  <a:solidFill>
                    <a:srgbClr val="000000"/>
                  </a:solidFill>
                  <a:miter lim="800000"/>
                  <a:headEnd/>
                  <a:tailEnd/>
                </a:ln>
                <a:solidFill>
                  <a:srgbClr val="CCCC00"/>
                </a:solidFill>
                <a:latin typeface="Thorndale"/>
              </a:rPr>
              <a:t>IL NESPOLO COMUNE</a:t>
            </a:r>
          </a:p>
          <a:p>
            <a:pPr algn="ctr"/>
            <a:r>
              <a:rPr lang="it-IT" sz="2400" b="1" dirty="0">
                <a:ln w="9360" cap="flat">
                  <a:solidFill>
                    <a:srgbClr val="000000"/>
                  </a:solidFill>
                  <a:miter lim="800000"/>
                  <a:headEnd/>
                  <a:tailEnd/>
                </a:ln>
                <a:solidFill>
                  <a:srgbClr val="CCCC00"/>
                </a:solidFill>
                <a:latin typeface="Thorndale"/>
              </a:rPr>
              <a:t>(</a:t>
            </a:r>
            <a:r>
              <a:rPr lang="it-IT" sz="2400" b="1" dirty="0" err="1">
                <a:ln w="9360" cap="flat">
                  <a:solidFill>
                    <a:srgbClr val="000000"/>
                  </a:solidFill>
                  <a:miter lim="800000"/>
                  <a:headEnd/>
                  <a:tailEnd/>
                </a:ln>
                <a:solidFill>
                  <a:srgbClr val="CCCC00"/>
                </a:solidFill>
                <a:latin typeface="Thorndale"/>
              </a:rPr>
              <a:t>Mespilus</a:t>
            </a:r>
            <a:r>
              <a:rPr lang="it-IT" sz="2400" b="1" dirty="0">
                <a:ln w="9360" cap="flat">
                  <a:solidFill>
                    <a:srgbClr val="000000"/>
                  </a:solidFill>
                  <a:miter lim="800000"/>
                  <a:headEnd/>
                  <a:tailEnd/>
                </a:ln>
                <a:solidFill>
                  <a:srgbClr val="CCCC00"/>
                </a:solidFill>
                <a:latin typeface="Thorndale"/>
              </a:rPr>
              <a:t>  germanica</a:t>
            </a:r>
            <a:r>
              <a:rPr lang="it-IT" sz="2400" dirty="0">
                <a:ln w="9360" cap="flat">
                  <a:solidFill>
                    <a:srgbClr val="000000"/>
                  </a:solidFill>
                  <a:miter lim="800000"/>
                  <a:headEnd/>
                  <a:tailEnd/>
                </a:ln>
                <a:solidFill>
                  <a:srgbClr val="CCCC00"/>
                </a:solidFill>
                <a:latin typeface="Thorndale"/>
              </a:rPr>
              <a:t>)</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19657" y="145041"/>
            <a:ext cx="2865129" cy="3816424"/>
          </a:xfrm>
          <a:prstGeom prst="rect">
            <a:avLst/>
          </a:prstGeom>
        </p:spPr>
      </p:pic>
    </p:spTree>
    <p:extLst>
      <p:ext uri="{BB962C8B-B14F-4D97-AF65-F5344CB8AC3E}">
        <p14:creationId xmlns:p14="http://schemas.microsoft.com/office/powerpoint/2010/main" val="2265080485"/>
      </p:ext>
    </p:extLst>
  </p:cSld>
  <p:clrMapOvr>
    <a:masterClrMapping/>
  </p:clrMapOvr>
  <mc:AlternateContent xmlns:mc="http://schemas.openxmlformats.org/markup-compatibility/2006" xmlns:p14="http://schemas.microsoft.com/office/powerpoint/2010/main">
    <mc:Choice Requires="p14">
      <p:transition spd="slow" p14:dur="4000" advTm="2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505147" y="161008"/>
            <a:ext cx="7772400" cy="747712"/>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solidFill>
                  <a:srgbClr val="FF3300"/>
                </a:solidFill>
              </a:rPr>
              <a:t>IL CORBEZZOLO </a:t>
            </a:r>
            <a:endParaRPr lang="it-IT" altLang="it-IT" sz="4400" dirty="0"/>
          </a:p>
        </p:txBody>
      </p:sp>
      <p:sp>
        <p:nvSpPr>
          <p:cNvPr id="6146" name="Rectangle 2"/>
          <p:cNvSpPr>
            <a:spLocks noGrp="1" noChangeArrowheads="1"/>
          </p:cNvSpPr>
          <p:nvPr>
            <p:ph type="subTitle" idx="4294967295"/>
          </p:nvPr>
        </p:nvSpPr>
        <p:spPr>
          <a:xfrm>
            <a:off x="503238" y="3600450"/>
            <a:ext cx="8351837" cy="3006725"/>
          </a:xfrm>
          <a:ln/>
        </p:spPr>
        <p:txBody>
          <a:bodyPr lIns="90000" tIns="45000" rIns="90000" bIns="45000"/>
          <a:lstStyle/>
          <a:p>
            <a:pPr marL="0" indent="0" algn="ctr">
              <a:lnSpc>
                <a:spcPct val="100000"/>
              </a:lnSpc>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4400" dirty="0"/>
          </a:p>
          <a:p>
            <a:pPr marL="0" indent="0" algn="just">
              <a:lnSpc>
                <a:spcPct val="100000"/>
              </a:lnSpc>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1800" dirty="0">
                <a:solidFill>
                  <a:schemeClr val="accent2">
                    <a:lumMod val="20000"/>
                    <a:lumOff val="80000"/>
                  </a:schemeClr>
                </a:solidFill>
              </a:rPr>
              <a:t>E' originario del bacino del Mediterraneo e costa atlantica fino all'Irlanda. Appartiene alla Famiglia delle </a:t>
            </a:r>
            <a:r>
              <a:rPr lang="it-IT" altLang="it-IT" sz="1800" dirty="0" err="1">
                <a:solidFill>
                  <a:schemeClr val="accent2">
                    <a:lumMod val="20000"/>
                    <a:lumOff val="80000"/>
                  </a:schemeClr>
                </a:solidFill>
              </a:rPr>
              <a:t>Ericaceae</a:t>
            </a:r>
            <a:r>
              <a:rPr lang="it-IT" altLang="it-IT" sz="1800" dirty="0">
                <a:solidFill>
                  <a:schemeClr val="accent2">
                    <a:lumMod val="20000"/>
                    <a:lumOff val="80000"/>
                  </a:schemeClr>
                </a:solidFill>
              </a:rPr>
              <a:t>. Il </a:t>
            </a:r>
            <a:r>
              <a:rPr lang="it-IT" altLang="it-IT" sz="2000" b="1" i="1" dirty="0">
                <a:solidFill>
                  <a:schemeClr val="accent2">
                    <a:lumMod val="20000"/>
                    <a:lumOff val="80000"/>
                  </a:schemeClr>
                </a:solidFill>
              </a:rPr>
              <a:t>Corbezzolo</a:t>
            </a:r>
            <a:r>
              <a:rPr lang="it-IT" altLang="it-IT" sz="2000" b="1" dirty="0">
                <a:solidFill>
                  <a:schemeClr val="accent2">
                    <a:lumMod val="20000"/>
                    <a:lumOff val="80000"/>
                  </a:schemeClr>
                </a:solidFill>
              </a:rPr>
              <a:t> </a:t>
            </a:r>
            <a:r>
              <a:rPr lang="it-IT" altLang="it-IT" sz="1800" dirty="0">
                <a:solidFill>
                  <a:schemeClr val="accent2">
                    <a:lumMod val="20000"/>
                    <a:lumOff val="80000"/>
                  </a:schemeClr>
                </a:solidFill>
              </a:rPr>
              <a:t>è una pianticella sempreverde dell'altezza di 1-2 metri ma che in qualche caso può avere sviluppo arboreo. La fioritura, consiste in fiorellini bianchi o bianco-rosati riuniti in piccoli grappoli e si verifica normalmente tra ottobre e dicembre.</a:t>
            </a:r>
          </a:p>
          <a:p>
            <a:pPr marL="0" indent="0" algn="just">
              <a:lnSpc>
                <a:spcPct val="100000"/>
              </a:lnSpc>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1800" dirty="0">
                <a:solidFill>
                  <a:schemeClr val="accent2">
                    <a:lumMod val="20000"/>
                    <a:lumOff val="80000"/>
                  </a:schemeClr>
                </a:solidFill>
              </a:rPr>
              <a:t>Questi frutti  possono persistere a lungo sulla pianta anche per quasi tutto l'inverno sul fondo verde delle foglie e assieme ai fiori che sbocciano in questo periodo, formano un vivo contrasto cromatico. </a:t>
            </a:r>
          </a:p>
          <a:p>
            <a:pPr marL="0" indent="0" algn="just">
              <a:lnSpc>
                <a:spcPct val="100000"/>
              </a:lnSpc>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000" dirty="0"/>
          </a:p>
          <a:p>
            <a:pPr marL="0" indent="0" algn="just">
              <a:lnSpc>
                <a:spcPct val="100000"/>
              </a:lnSpc>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0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052736"/>
            <a:ext cx="4967287" cy="316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92438204"/>
      </p:ext>
    </p:extLst>
  </p:cSld>
  <p:clrMapOvr>
    <a:masterClrMapping/>
  </p:clrMapOvr>
  <mc:AlternateContent xmlns:mc="http://schemas.openxmlformats.org/markup-compatibility/2006" xmlns:p14="http://schemas.microsoft.com/office/powerpoint/2010/main">
    <mc:Choice Requires="p14">
      <p:transition spd="slow" p14:dur="4000" advTm="2000">
        <p14:vortex dir="r"/>
      </p:transition>
    </mc:Choice>
    <mc:Fallback xmlns="">
      <p:transition spd="slow" advTm="2000">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
          <p:cNvSpPr>
            <a:spLocks noChangeArrowheads="1" noChangeShapeType="1" noTextEdit="1"/>
          </p:cNvSpPr>
          <p:nvPr/>
        </p:nvSpPr>
        <p:spPr bwMode="auto">
          <a:xfrm>
            <a:off x="488950" y="1412776"/>
            <a:ext cx="7839075" cy="3349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3266" kern="10" spc="-164">
                <a:solidFill>
                  <a:srgbClr val="008000"/>
                </a:solidFill>
                <a:effectLst>
                  <a:outerShdw dist="1017979" dir="18900860" algn="ctr" rotWithShape="0">
                    <a:srgbClr val="94BD5E">
                      <a:alpha val="60022"/>
                    </a:srgbClr>
                  </a:outerShdw>
                </a:effectLst>
                <a:latin typeface="Thorndale"/>
              </a:rPr>
              <a:t>Quartiere Adriano: FORESTAZIONE URBANA E RIQUALIFICAZIONE DELLE PERIFERIE.</a:t>
            </a:r>
          </a:p>
        </p:txBody>
      </p:sp>
      <p:sp>
        <p:nvSpPr>
          <p:cNvPr id="4099" name="WordArt 2"/>
          <p:cNvSpPr>
            <a:spLocks noChangeArrowheads="1" noChangeShapeType="1" noTextEdit="1"/>
          </p:cNvSpPr>
          <p:nvPr/>
        </p:nvSpPr>
        <p:spPr bwMode="auto">
          <a:xfrm>
            <a:off x="1109663" y="2800449"/>
            <a:ext cx="7543800" cy="2644775"/>
          </a:xfrm>
          <a:prstGeom prst="rect">
            <a:avLst/>
          </a:prstGeom>
          <a:ln>
            <a:noFill/>
          </a:ln>
        </p:spPr>
        <p:txBody>
          <a:bodyPr wrap="none" fromWordArt="1">
            <a:prstTxWarp prst="textInflate">
              <a:avLst>
                <a:gd name="adj" fmla="val 19769"/>
              </a:avLst>
            </a:prstTxWarp>
            <a:scene3d>
              <a:camera prst="legacyObliqueTopLeft">
                <a:rot lat="19799998" lon="21299997" rev="0"/>
              </a:camera>
              <a:lightRig rig="legacyFlat1" dir="t"/>
            </a:scene3d>
            <a:sp3d extrusionH="333000" prstMaterial="legacyMatte">
              <a:extrusionClr>
                <a:srgbClr val="2323DC"/>
              </a:extrusionClr>
              <a:contourClr>
                <a:srgbClr val="FFFFFF"/>
              </a:contourClr>
            </a:sp3d>
          </a:bodyPr>
          <a:lstStyle/>
          <a:p>
            <a:pPr algn="ctr"/>
            <a:r>
              <a:rPr lang="it-IT" sz="3266" kern="10" spc="-164" dirty="0">
                <a:ln w="9525">
                  <a:round/>
                  <a:headEnd/>
                  <a:tailEnd/>
                </a:ln>
                <a:blipFill dpi="0" rotWithShape="0">
                  <a:blip r:embed="rId3"/>
                  <a:srcRect/>
                  <a:tile tx="0" ty="0" sx="100000" sy="100000" flip="none" algn="tl"/>
                </a:blipFill>
                <a:latin typeface="Thorndale"/>
              </a:rPr>
              <a:t>Azioni di PROGETTAZIONE PARTECIPATA</a:t>
            </a:r>
          </a:p>
          <a:p>
            <a:pPr algn="ctr"/>
            <a:r>
              <a:rPr lang="it-IT" sz="3266" kern="10" spc="-164" dirty="0">
                <a:ln w="9525">
                  <a:round/>
                  <a:headEnd/>
                  <a:tailEnd/>
                </a:ln>
                <a:blipFill dpi="0" rotWithShape="0">
                  <a:blip r:embed="rId3"/>
                  <a:srcRect/>
                  <a:tile tx="0" ty="0" sx="100000" sy="100000" flip="none" algn="tl"/>
                </a:blipFill>
                <a:latin typeface="Thorndale"/>
              </a:rPr>
              <a:t> </a:t>
            </a:r>
          </a:p>
        </p:txBody>
      </p:sp>
      <p:sp>
        <p:nvSpPr>
          <p:cNvPr id="4" name="Text Box 2"/>
          <p:cNvSpPr txBox="1">
            <a:spLocks noChangeArrowheads="1"/>
          </p:cNvSpPr>
          <p:nvPr/>
        </p:nvSpPr>
        <p:spPr bwMode="auto">
          <a:xfrm>
            <a:off x="1500188" y="3789040"/>
            <a:ext cx="7072312" cy="278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600"/>
              </a:spcBef>
              <a:buClrTx/>
              <a:buFontTx/>
              <a:buNone/>
            </a:pPr>
            <a:endParaRPr lang="it-IT" altLang="it-IT" sz="2400" i="1" dirty="0">
              <a:solidFill>
                <a:srgbClr val="003300"/>
              </a:solidFill>
              <a:latin typeface="Calibri" panose="020F0502020204030204" pitchFamily="34" charset="0"/>
            </a:endParaRPr>
          </a:p>
          <a:p>
            <a:pPr>
              <a:spcBef>
                <a:spcPts val="600"/>
              </a:spcBef>
              <a:buClrTx/>
              <a:buFontTx/>
              <a:buNone/>
            </a:pPr>
            <a:r>
              <a:rPr lang="it-IT" altLang="it-IT" sz="2400" i="1" dirty="0">
                <a:solidFill>
                  <a:srgbClr val="003300"/>
                </a:solidFill>
                <a:latin typeface="Calibri" panose="020F0502020204030204" pitchFamily="34" charset="0"/>
              </a:rPr>
              <a:t>In collaborazione con:</a:t>
            </a:r>
          </a:p>
          <a:p>
            <a:pPr>
              <a:spcBef>
                <a:spcPts val="600"/>
              </a:spcBef>
              <a:buClrTx/>
              <a:buFontTx/>
              <a:buNone/>
            </a:pPr>
            <a:r>
              <a:rPr lang="it-IT" altLang="it-IT" sz="2400" b="1" i="1" dirty="0">
                <a:solidFill>
                  <a:srgbClr val="003300"/>
                </a:solidFill>
                <a:latin typeface="Calibri" panose="020F0502020204030204" pitchFamily="34" charset="0"/>
              </a:rPr>
              <a:t>Comune di Milano, Provincia di Milano,</a:t>
            </a:r>
          </a:p>
          <a:p>
            <a:pPr>
              <a:spcBef>
                <a:spcPts val="600"/>
              </a:spcBef>
              <a:buClrTx/>
              <a:buFontTx/>
              <a:buNone/>
            </a:pPr>
            <a:r>
              <a:rPr lang="it-IT" altLang="it-IT" sz="2400" b="1" i="1" dirty="0">
                <a:solidFill>
                  <a:srgbClr val="003300"/>
                </a:solidFill>
                <a:latin typeface="Calibri" panose="020F0502020204030204" pitchFamily="34" charset="0"/>
              </a:rPr>
              <a:t>Parco Nord Milano,</a:t>
            </a:r>
          </a:p>
          <a:p>
            <a:pPr>
              <a:spcBef>
                <a:spcPts val="600"/>
              </a:spcBef>
              <a:buClrTx/>
              <a:buFontTx/>
              <a:buNone/>
            </a:pPr>
            <a:r>
              <a:rPr lang="it-IT" altLang="it-IT" sz="2400" b="1" i="1" dirty="0">
                <a:solidFill>
                  <a:srgbClr val="003300"/>
                </a:solidFill>
                <a:latin typeface="Calibri" panose="020F0502020204030204" pitchFamily="34" charset="0"/>
              </a:rPr>
              <a:t>Scuola Primarie di via </a:t>
            </a:r>
            <a:r>
              <a:rPr lang="it-IT" altLang="it-IT" sz="2400" b="1" i="1" dirty="0" err="1">
                <a:solidFill>
                  <a:srgbClr val="003300"/>
                </a:solidFill>
                <a:latin typeface="Calibri" panose="020F0502020204030204" pitchFamily="34" charset="0"/>
              </a:rPr>
              <a:t>Bottego</a:t>
            </a:r>
            <a:r>
              <a:rPr lang="it-IT" altLang="it-IT" sz="2400" b="1" i="1" dirty="0">
                <a:solidFill>
                  <a:srgbClr val="003300"/>
                </a:solidFill>
                <a:latin typeface="Calibri" panose="020F0502020204030204" pitchFamily="34" charset="0"/>
              </a:rPr>
              <a:t> e di via San </a:t>
            </a:r>
            <a:r>
              <a:rPr lang="it-IT" altLang="it-IT" sz="2400" b="1" i="1" dirty="0" err="1">
                <a:solidFill>
                  <a:srgbClr val="003300"/>
                </a:solidFill>
                <a:latin typeface="Calibri" panose="020F0502020204030204" pitchFamily="34" charset="0"/>
              </a:rPr>
              <a:t>Mamete</a:t>
            </a:r>
            <a:r>
              <a:rPr lang="it-IT" altLang="it-IT" sz="2400" b="1" i="1" dirty="0">
                <a:solidFill>
                  <a:srgbClr val="003300"/>
                </a:solidFill>
                <a:latin typeface="Calibri" panose="020F0502020204030204" pitchFamily="34" charset="0"/>
              </a:rPr>
              <a:t>,</a:t>
            </a:r>
          </a:p>
          <a:p>
            <a:pPr>
              <a:spcBef>
                <a:spcPts val="600"/>
              </a:spcBef>
              <a:buClrTx/>
              <a:buFontTx/>
              <a:buNone/>
            </a:pPr>
            <a:r>
              <a:rPr lang="it-IT" altLang="it-IT" sz="2400" b="1" i="1" dirty="0">
                <a:solidFill>
                  <a:srgbClr val="003300"/>
                </a:solidFill>
                <a:latin typeface="Calibri" panose="020F0502020204030204" pitchFamily="34" charset="0"/>
              </a:rPr>
              <a:t>Scuola Secondaria di primo Grado di via </a:t>
            </a:r>
            <a:r>
              <a:rPr lang="it-IT" altLang="it-IT" sz="2400" b="1" i="1" dirty="0" err="1">
                <a:solidFill>
                  <a:srgbClr val="003300"/>
                </a:solidFill>
                <a:latin typeface="Calibri" panose="020F0502020204030204" pitchFamily="34" charset="0"/>
              </a:rPr>
              <a:t>Cesalpino</a:t>
            </a:r>
            <a:endParaRPr lang="it-IT" altLang="it-IT" sz="2400" b="1" i="1" dirty="0">
              <a:solidFill>
                <a:srgbClr val="003300"/>
              </a:solidFill>
              <a:latin typeface="Calibri" panose="020F0502020204030204" pitchFamily="34" charset="0"/>
            </a:endParaRPr>
          </a:p>
        </p:txBody>
      </p:sp>
    </p:spTree>
    <p:extLst>
      <p:ext uri="{BB962C8B-B14F-4D97-AF65-F5344CB8AC3E}">
        <p14:creationId xmlns:p14="http://schemas.microsoft.com/office/powerpoint/2010/main" val="2750977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p:cTn id="13" dur="1000" fill="hold"/>
                                        <p:tgtEl>
                                          <p:spTgt spid="4099"/>
                                        </p:tgtEl>
                                        <p:attrNameLst>
                                          <p:attrName>ppt_w</p:attrName>
                                        </p:attrNameLst>
                                      </p:cBhvr>
                                      <p:tavLst>
                                        <p:tav tm="0">
                                          <p:val>
                                            <p:fltVal val="0"/>
                                          </p:val>
                                        </p:tav>
                                        <p:tav tm="100000">
                                          <p:val>
                                            <p:strVal val="#ppt_w"/>
                                          </p:val>
                                        </p:tav>
                                      </p:tavLst>
                                    </p:anim>
                                    <p:anim calcmode="lin" valueType="num">
                                      <p:cBhvr>
                                        <p:cTn id="14" dur="1000" fill="hold"/>
                                        <p:tgtEl>
                                          <p:spTgt spid="4099"/>
                                        </p:tgtEl>
                                        <p:attrNameLst>
                                          <p:attrName>ppt_h</p:attrName>
                                        </p:attrNameLst>
                                      </p:cBhvr>
                                      <p:tavLst>
                                        <p:tav tm="0">
                                          <p:val>
                                            <p:fltVal val="0"/>
                                          </p:val>
                                        </p:tav>
                                        <p:tav tm="100000">
                                          <p:val>
                                            <p:strVal val="#ppt_h"/>
                                          </p:val>
                                        </p:tav>
                                      </p:tavLst>
                                    </p:anim>
                                    <p:anim calcmode="lin" valueType="num">
                                      <p:cBhvr>
                                        <p:cTn id="15" dur="1000" fill="hold"/>
                                        <p:tgtEl>
                                          <p:spTgt spid="4099"/>
                                        </p:tgtEl>
                                        <p:attrNameLst>
                                          <p:attrName>style.rotation</p:attrName>
                                        </p:attrNameLst>
                                      </p:cBhvr>
                                      <p:tavLst>
                                        <p:tav tm="0">
                                          <p:val>
                                            <p:fltVal val="90"/>
                                          </p:val>
                                        </p:tav>
                                        <p:tav tm="100000">
                                          <p:val>
                                            <p:fltVal val="0"/>
                                          </p:val>
                                        </p:tav>
                                      </p:tavLst>
                                    </p:anim>
                                    <p:animEffect transition="in" filter="fade">
                                      <p:cBhvr>
                                        <p:cTn id="16" dur="1000"/>
                                        <p:tgtEl>
                                          <p:spTgt spid="4099"/>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395536" y="1543453"/>
            <a:ext cx="8229600"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2000"/>
              </a:lnSpc>
              <a:spcBef>
                <a:spcPts val="638"/>
              </a:spcBef>
              <a:spcAft>
                <a:spcPts val="1425"/>
              </a:spcAft>
            </a:pPr>
            <a:r>
              <a:rPr lang="it-IT" altLang="it-IT" b="1" i="1" dirty="0">
                <a:solidFill>
                  <a:srgbClr val="00B050"/>
                </a:solidFill>
                <a:latin typeface="Calibri" panose="020F0502020204030204" pitchFamily="34" charset="0"/>
              </a:rPr>
              <a:t>Descritto addirittura nell’Ottocento da </a:t>
            </a:r>
            <a:r>
              <a:rPr lang="it-IT" altLang="it-IT" b="1" i="1" dirty="0" err="1">
                <a:solidFill>
                  <a:srgbClr val="00B050"/>
                </a:solidFill>
                <a:latin typeface="Calibri" panose="020F0502020204030204" pitchFamily="34" charset="0"/>
              </a:rPr>
              <a:t>Gallesio</a:t>
            </a:r>
            <a:r>
              <a:rPr lang="it-IT" altLang="it-IT" b="1" i="1" dirty="0">
                <a:solidFill>
                  <a:srgbClr val="00B050"/>
                </a:solidFill>
                <a:latin typeface="Calibri" panose="020F0502020204030204" pitchFamily="34" charset="0"/>
              </a:rPr>
              <a:t>, questo fico nordico, a differenza di tanti altri, si essicca sulla pianta. In passato, veniva conservato infilzandolo con un ramo di salice, poi chiuso ad anello e appeso alle travi di casa.</a:t>
            </a:r>
          </a:p>
        </p:txBody>
      </p:sp>
      <p:sp>
        <p:nvSpPr>
          <p:cNvPr id="11267" name="WordArt 3"/>
          <p:cNvSpPr>
            <a:spLocks noChangeArrowheads="1" noChangeShapeType="1" noTextEdit="1"/>
          </p:cNvSpPr>
          <p:nvPr/>
        </p:nvSpPr>
        <p:spPr bwMode="auto">
          <a:xfrm>
            <a:off x="1692275" y="503238"/>
            <a:ext cx="5327650" cy="792162"/>
          </a:xfrm>
          <a:prstGeom prst="rect">
            <a:avLst/>
          </a:prstGeom>
          <a:extLst>
            <a:ext uri="{AF507438-7753-43E0-B8FC-AC1667EBCBE1}">
              <a14:hiddenEffects xmlns:a14="http://schemas.microsoft.com/office/drawing/2010/main">
                <a:effectLst/>
              </a14:hiddenEffects>
            </a:ext>
          </a:extLst>
        </p:spPr>
        <p:txBody>
          <a:bodyPr wrap="none" fromWordArt="1">
            <a:prstTxWarp prst="textCurveDown">
              <a:avLst>
                <a:gd name="adj" fmla="val 35963"/>
              </a:avLst>
            </a:prstTxWarp>
          </a:bodyPr>
          <a:lstStyle/>
          <a:p>
            <a:pPr algn="ctr"/>
            <a:r>
              <a:rPr lang="it-IT" sz="2400" spc="-121">
                <a:ln w="9360" cap="flat">
                  <a:solidFill>
                    <a:srgbClr val="000000"/>
                  </a:solidFill>
                  <a:miter lim="800000"/>
                  <a:headEnd/>
                  <a:tailEnd/>
                </a:ln>
                <a:gradFill rotWithShape="0">
                  <a:gsLst>
                    <a:gs pos="0">
                      <a:srgbClr val="000000"/>
                    </a:gs>
                    <a:gs pos="100000">
                      <a:srgbClr val="008000"/>
                    </a:gs>
                  </a:gsLst>
                  <a:path path="rect">
                    <a:fillToRect l="34999" t="29999" r="65001" b="70001"/>
                  </a:path>
                </a:gradFill>
                <a:latin typeface="Thorndale"/>
              </a:rPr>
              <a:t>FICO BRIANZOLO</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541736" y="3105616"/>
            <a:ext cx="3628727" cy="2952329"/>
          </a:xfrm>
          <a:prstGeom prst="rect">
            <a:avLst/>
          </a:prstGeom>
        </p:spPr>
      </p:pic>
    </p:spTree>
    <p:extLst>
      <p:ext uri="{BB962C8B-B14F-4D97-AF65-F5344CB8AC3E}">
        <p14:creationId xmlns:p14="http://schemas.microsoft.com/office/powerpoint/2010/main" val="2925980768"/>
      </p:ext>
    </p:extLst>
  </p:cSld>
  <p:clrMapOvr>
    <a:masterClrMapping/>
  </p:clrMapOvr>
  <mc:AlternateContent xmlns:mc="http://schemas.openxmlformats.org/markup-compatibility/2006" xmlns:p14="http://schemas.microsoft.com/office/powerpoint/2010/main">
    <mc:Choice Requires="p14">
      <p:transition spd="slow" p14:dur="4000" advTm="2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68313" y="4111625"/>
            <a:ext cx="8229600" cy="2692400"/>
          </a:xfrm>
          <a:prstGeom prst="rect">
            <a:avLst/>
          </a:prstGeom>
          <a:solidFill>
            <a:schemeClr val="accent5">
              <a:lumMod val="60000"/>
              <a:lumOff val="40000"/>
            </a:schemeClr>
          </a:solidFill>
          <a:ln>
            <a:noFill/>
          </a:ln>
          <a:effec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spcBef>
                <a:spcPts val="638"/>
              </a:spcBef>
              <a:spcAft>
                <a:spcPts val="1425"/>
              </a:spcAft>
              <a:buClrTx/>
              <a:buFontTx/>
              <a:buNone/>
            </a:pPr>
            <a:r>
              <a:rPr lang="it-IT" altLang="it-IT" dirty="0">
                <a:solidFill>
                  <a:srgbClr val="FF3333"/>
                </a:solidFill>
                <a:latin typeface="Calibri" panose="020F0502020204030204" pitchFamily="34" charset="0"/>
              </a:rPr>
              <a:t>La fragola selvatica o fragola di bosco (</a:t>
            </a:r>
            <a:r>
              <a:rPr lang="it-IT" altLang="it-IT" i="1" dirty="0" err="1">
                <a:solidFill>
                  <a:srgbClr val="FF3333"/>
                </a:solidFill>
                <a:latin typeface="Calibri" panose="020F0502020204030204" pitchFamily="34" charset="0"/>
              </a:rPr>
              <a:t>Fragaria</a:t>
            </a:r>
            <a:r>
              <a:rPr lang="it-IT" altLang="it-IT" i="1" dirty="0">
                <a:solidFill>
                  <a:srgbClr val="FF3333"/>
                </a:solidFill>
                <a:latin typeface="Calibri" panose="020F0502020204030204" pitchFamily="34" charset="0"/>
              </a:rPr>
              <a:t> </a:t>
            </a:r>
            <a:r>
              <a:rPr lang="it-IT" altLang="it-IT" i="1" dirty="0" err="1">
                <a:solidFill>
                  <a:srgbClr val="FF3333"/>
                </a:solidFill>
                <a:latin typeface="Calibri" panose="020F0502020204030204" pitchFamily="34" charset="0"/>
              </a:rPr>
              <a:t>vesca</a:t>
            </a:r>
            <a:r>
              <a:rPr lang="it-IT" altLang="it-IT" i="1" dirty="0">
                <a:solidFill>
                  <a:srgbClr val="FF3333"/>
                </a:solidFill>
                <a:latin typeface="Calibri" panose="020F0502020204030204" pitchFamily="34" charset="0"/>
              </a:rPr>
              <a:t>)</a:t>
            </a:r>
            <a:r>
              <a:rPr lang="it-IT" altLang="it-IT" dirty="0">
                <a:solidFill>
                  <a:srgbClr val="FF3333"/>
                </a:solidFill>
                <a:latin typeface="Calibri" panose="020F0502020204030204" pitchFamily="34" charset="0"/>
              </a:rPr>
              <a:t>, alta 10-20 cm, con radici rizomatose e lunghi stoloni, striscianti e radicanti, che danno origine a nuove piantine. I </a:t>
            </a:r>
            <a:r>
              <a:rPr lang="it-IT" altLang="it-IT" b="1" dirty="0">
                <a:solidFill>
                  <a:srgbClr val="FF3333"/>
                </a:solidFill>
                <a:latin typeface="Calibri" panose="020F0502020204030204" pitchFamily="34" charset="0"/>
              </a:rPr>
              <a:t>fiori</a:t>
            </a:r>
            <a:r>
              <a:rPr lang="it-IT" altLang="it-IT" dirty="0">
                <a:solidFill>
                  <a:srgbClr val="FF3333"/>
                </a:solidFill>
                <a:latin typeface="Calibri" panose="020F0502020204030204" pitchFamily="34" charset="0"/>
              </a:rPr>
              <a:t> sono formati da 5 petali bianchi. É da noi diffusa e comune ovunque, cresce nei boschi, nelle radure e nei luoghi erbosi, dal piano a 1800 m.  E' il più esclusivo frutto di bosco: si utilizza per profumare e decorare gelati, macedonie e torte di frutta. Dalla specie originaria sono state oggi selezionate varietà che producono nel corso di tutta l'estate </a:t>
            </a:r>
            <a:r>
              <a:rPr lang="it-IT" altLang="it-IT" b="1" dirty="0">
                <a:solidFill>
                  <a:srgbClr val="FF3333"/>
                </a:solidFill>
                <a:latin typeface="Calibri" panose="020F0502020204030204" pitchFamily="34" charset="0"/>
              </a:rPr>
              <a:t>frutti</a:t>
            </a:r>
            <a:r>
              <a:rPr lang="it-IT" altLang="it-IT" dirty="0">
                <a:solidFill>
                  <a:srgbClr val="FF3333"/>
                </a:solidFill>
                <a:latin typeface="Calibri" panose="020F0502020204030204" pitchFamily="34" charset="0"/>
              </a:rPr>
              <a:t> molto profumati ad aroma molto gradevole e il periodo</a:t>
            </a:r>
            <a:r>
              <a:rPr lang="it-IT" altLang="it-IT" sz="3200" dirty="0">
                <a:solidFill>
                  <a:srgbClr val="FF3333"/>
                </a:solidFill>
                <a:latin typeface="Calibri" panose="020F0502020204030204" pitchFamily="34" charset="0"/>
              </a:rPr>
              <a:t> </a:t>
            </a:r>
            <a:r>
              <a:rPr lang="it-IT" altLang="it-IT" dirty="0">
                <a:solidFill>
                  <a:srgbClr val="FF3333"/>
                </a:solidFill>
                <a:latin typeface="Calibri" panose="020F0502020204030204" pitchFamily="34" charset="0"/>
              </a:rPr>
              <a:t>di raccolta va da giugno a settembre.  Le foglie si possono utilizzare in gradevoli tisane primaverili.</a:t>
            </a:r>
          </a:p>
        </p:txBody>
      </p:sp>
      <p:sp>
        <p:nvSpPr>
          <p:cNvPr id="10243" name="WordArt 3"/>
          <p:cNvSpPr>
            <a:spLocks noChangeArrowheads="1" noChangeShapeType="1" noTextEdit="1"/>
          </p:cNvSpPr>
          <p:nvPr/>
        </p:nvSpPr>
        <p:spPr bwMode="auto">
          <a:xfrm rot="19557461">
            <a:off x="-505591" y="1977647"/>
            <a:ext cx="5871751" cy="1150726"/>
          </a:xfrm>
          <a:prstGeom prst="rect">
            <a:avLst/>
          </a:prstGeom>
          <a:extLst>
            <a:ext uri="{AF507438-7753-43E0-B8FC-AC1667EBCBE1}">
              <a14:hiddenEffects xmlns:a14="http://schemas.microsoft.com/office/drawing/2010/main">
                <a:effectLst/>
              </a14:hiddenEffects>
            </a:ext>
          </a:extLst>
        </p:spPr>
        <p:txBody>
          <a:bodyPr wrap="none" fromWordArt="1">
            <a:prstTxWarp prst="textFadeUp">
              <a:avLst>
                <a:gd name="adj" fmla="val 21301"/>
              </a:avLst>
            </a:prstTxWarp>
          </a:bodyPr>
          <a:lstStyle/>
          <a:p>
            <a:pPr algn="ctr"/>
            <a:r>
              <a:rPr lang="it-IT" sz="2400" dirty="0">
                <a:ln w="9360" cap="flat">
                  <a:solidFill>
                    <a:srgbClr val="000000"/>
                  </a:solidFill>
                  <a:miter lim="800000"/>
                  <a:headEnd/>
                  <a:tailEnd/>
                </a:ln>
                <a:solidFill>
                  <a:srgbClr val="FF3366"/>
                </a:solidFill>
                <a:latin typeface="Arial Black" panose="020B0A04020102020204" pitchFamily="34" charset="0"/>
              </a:rPr>
              <a:t>LA FRAGOLINA DI BOSCO</a:t>
            </a:r>
          </a:p>
          <a:p>
            <a:pPr algn="ctr"/>
            <a:r>
              <a:rPr lang="it-IT" sz="2400" dirty="0">
                <a:ln w="9360" cap="flat">
                  <a:solidFill>
                    <a:srgbClr val="000000"/>
                  </a:solidFill>
                  <a:miter lim="800000"/>
                  <a:headEnd/>
                  <a:tailEnd/>
                </a:ln>
                <a:solidFill>
                  <a:srgbClr val="FF3366"/>
                </a:solidFill>
                <a:latin typeface="Arial Black" panose="020B0A04020102020204" pitchFamily="34" charset="0"/>
              </a:rPr>
              <a:t> </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72648" y="686359"/>
            <a:ext cx="3117227" cy="3733304"/>
          </a:xfrm>
          <a:prstGeom prst="rect">
            <a:avLst/>
          </a:prstGeom>
        </p:spPr>
      </p:pic>
    </p:spTree>
    <p:extLst>
      <p:ext uri="{BB962C8B-B14F-4D97-AF65-F5344CB8AC3E}">
        <p14:creationId xmlns:p14="http://schemas.microsoft.com/office/powerpoint/2010/main" val="2882484992"/>
      </p:ext>
    </p:extLst>
  </p:cSld>
  <p:clrMapOvr>
    <a:masterClrMapping/>
  </p:clrMapOvr>
  <mc:AlternateContent xmlns:mc="http://schemas.openxmlformats.org/markup-compatibility/2006" xmlns:p14="http://schemas.microsoft.com/office/powerpoint/2010/main">
    <mc:Choice Requires="p14">
      <p:transition spd="slow" p14:dur="4000" advTm="2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7478713"/>
            <a:ext cx="8229600"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2000"/>
              </a:lnSpc>
              <a:spcBef>
                <a:spcPts val="638"/>
              </a:spcBef>
              <a:spcAft>
                <a:spcPts val="1425"/>
              </a:spcAft>
            </a:pPr>
            <a:endParaRPr lang="it-IT" altLang="it-IT" b="1">
              <a:latin typeface="Calibri" panose="020F0502020204030204" pitchFamily="34" charset="0"/>
            </a:endParaRPr>
          </a:p>
          <a:p>
            <a:pPr hangingPunct="1">
              <a:lnSpc>
                <a:spcPct val="102000"/>
              </a:lnSpc>
              <a:spcBef>
                <a:spcPts val="638"/>
              </a:spcBef>
              <a:spcAft>
                <a:spcPts val="1425"/>
              </a:spcAft>
            </a:pPr>
            <a:endParaRPr lang="it-IT" altLang="it-IT" b="1">
              <a:latin typeface="Calibri" panose="020F0502020204030204" pitchFamily="34" charset="0"/>
            </a:endParaRPr>
          </a:p>
          <a:p>
            <a:pPr hangingPunct="1">
              <a:lnSpc>
                <a:spcPct val="102000"/>
              </a:lnSpc>
              <a:spcBef>
                <a:spcPts val="638"/>
              </a:spcBef>
              <a:spcAft>
                <a:spcPts val="1425"/>
              </a:spcAft>
            </a:pPr>
            <a:endParaRPr lang="it-IT" altLang="it-IT" b="1">
              <a:latin typeface="Calibri" panose="020F0502020204030204" pitchFamily="34" charset="0"/>
            </a:endParaRPr>
          </a:p>
          <a:p>
            <a:pPr hangingPunct="1">
              <a:lnSpc>
                <a:spcPct val="102000"/>
              </a:lnSpc>
              <a:spcBef>
                <a:spcPts val="638"/>
              </a:spcBef>
              <a:spcAft>
                <a:spcPts val="1425"/>
              </a:spcAft>
            </a:pPr>
            <a:endParaRPr lang="it-IT" altLang="it-IT" b="1">
              <a:latin typeface="Calibri" panose="020F0502020204030204" pitchFamily="34" charset="0"/>
            </a:endParaRPr>
          </a:p>
          <a:p>
            <a:pPr hangingPunct="1">
              <a:lnSpc>
                <a:spcPct val="102000"/>
              </a:lnSpc>
              <a:spcBef>
                <a:spcPts val="638"/>
              </a:spcBef>
              <a:spcAft>
                <a:spcPts val="1425"/>
              </a:spcAft>
            </a:pPr>
            <a:endParaRPr lang="it-IT" altLang="it-IT" b="1">
              <a:latin typeface="Calibri" panose="020F0502020204030204" pitchFamily="34" charset="0"/>
            </a:endParaRPr>
          </a:p>
          <a:p>
            <a:pPr hangingPunct="1">
              <a:lnSpc>
                <a:spcPct val="102000"/>
              </a:lnSpc>
              <a:spcBef>
                <a:spcPts val="638"/>
              </a:spcBef>
              <a:spcAft>
                <a:spcPts val="1425"/>
              </a:spcAft>
              <a:buSzPct val="45000"/>
              <a:buFont typeface="Arial" panose="020B0604020202020204" pitchFamily="34" charset="0"/>
              <a:buChar char="•"/>
            </a:pPr>
            <a:r>
              <a:rPr lang="it-IT" altLang="it-IT" sz="4800">
                <a:latin typeface="Calibri" panose="020F0502020204030204" pitchFamily="34" charset="0"/>
              </a:rPr>
              <a:t>Il sorbo. E’ uno dei frutti antichi  più ricco di proprietà benefiche, ottimo per confezionare marmellate o per la preparazione di un sidro molto apprezzato in alcune regioni della Francia e della Germania. L’albero della sorba (s</a:t>
            </a:r>
            <a:r>
              <a:rPr lang="it-IT" altLang="it-IT" sz="4800" i="1">
                <a:latin typeface="Calibri" panose="020F0502020204030204" pitchFamily="34" charset="0"/>
              </a:rPr>
              <a:t>orbus domestica</a:t>
            </a:r>
            <a:r>
              <a:rPr lang="it-IT" altLang="it-IT" sz="4800">
                <a:latin typeface="Calibri" panose="020F0502020204030204" pitchFamily="34" charset="0"/>
              </a:rPr>
              <a:t>) è originario dell’Europa Meridionale ed è facile trovarlo selvatico nei boschi di latifoglie sotto gli 800 metri. La bellezza della pianta, del suo fogliame e dei fiori, ha fatto sì che con gli anni venisse usata nei giardini come pianta ornamentale ma la bontà dei frutti giunti a maturazione meriterebbe altre glorie… magari le stesse che gli riservavano gli antichi romani che già nel 400 a.c. ne esaltavano le proprietà benefiche sull’intestino derivate dall’alta concentrazione di </a:t>
            </a:r>
            <a:r>
              <a:rPr lang="it-IT" altLang="it-IT" sz="4800" i="1">
                <a:latin typeface="Calibri" panose="020F0502020204030204" pitchFamily="34" charset="0"/>
              </a:rPr>
              <a:t>tannino</a:t>
            </a:r>
            <a:r>
              <a:rPr lang="it-IT" altLang="it-IT" sz="4800">
                <a:latin typeface="Calibri" panose="020F0502020204030204" pitchFamily="34" charset="0"/>
              </a:rPr>
              <a:t>, </a:t>
            </a:r>
            <a:r>
              <a:rPr lang="it-IT" altLang="it-IT" sz="4800" i="1">
                <a:latin typeface="Calibri" panose="020F0502020204030204" pitchFamily="34" charset="0"/>
              </a:rPr>
              <a:t>flavonoidi</a:t>
            </a:r>
            <a:r>
              <a:rPr lang="it-IT" altLang="it-IT" sz="4800">
                <a:latin typeface="Calibri" panose="020F0502020204030204" pitchFamily="34" charset="0"/>
              </a:rPr>
              <a:t> e vitamina C; ancora oggi le sorbe si utilizzano in erboristeria come rimedio per la dissenteria e per la cura di varie patologie a carico del sistema circolatorio.</a:t>
            </a:r>
            <a:br>
              <a:rPr lang="it-IT" altLang="it-IT" sz="4800">
                <a:latin typeface="Calibri" panose="020F0502020204030204" pitchFamily="34" charset="0"/>
              </a:rPr>
            </a:br>
            <a:r>
              <a:rPr lang="it-IT" altLang="it-IT" sz="4800">
                <a:latin typeface="Calibri" panose="020F0502020204030204" pitchFamily="34" charset="0"/>
              </a:rPr>
              <a:t>La leggenda: nella cultura europea il sorbo serviva a tenere lontani gli spiriti maligni dalle case. In dialetto bolognese, poi, l’esclamazione </a:t>
            </a:r>
            <a:r>
              <a:rPr lang="it-IT" altLang="it-IT" sz="4800" i="1">
                <a:latin typeface="Calibri" panose="020F0502020204030204" pitchFamily="34" charset="0"/>
              </a:rPr>
              <a:t>‘sorbole!’ </a:t>
            </a:r>
            <a:r>
              <a:rPr lang="it-IT" altLang="it-IT" sz="4800">
                <a:latin typeface="Calibri" panose="020F0502020204030204" pitchFamily="34" charset="0"/>
              </a:rPr>
              <a:t>indica stupore e meraviglia.</a:t>
            </a:r>
          </a:p>
          <a:p>
            <a:pPr hangingPunct="1">
              <a:lnSpc>
                <a:spcPct val="102000"/>
              </a:lnSpc>
              <a:spcBef>
                <a:spcPts val="638"/>
              </a:spcBef>
              <a:spcAft>
                <a:spcPts val="1425"/>
              </a:spcAft>
              <a:buClrTx/>
              <a:buSzTx/>
              <a:buFontTx/>
              <a:buNone/>
            </a:pPr>
            <a:endParaRPr lang="it-IT" altLang="it-IT" sz="4800">
              <a:latin typeface="Calibri" panose="020F0502020204030204" pitchFamily="34"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404813"/>
            <a:ext cx="5616575" cy="369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WordArt 3"/>
          <p:cNvSpPr>
            <a:spLocks noChangeArrowheads="1" noChangeShapeType="1" noTextEdit="1"/>
          </p:cNvSpPr>
          <p:nvPr/>
        </p:nvSpPr>
        <p:spPr bwMode="auto">
          <a:xfrm rot="19860000">
            <a:off x="6656388" y="1795463"/>
            <a:ext cx="2170112" cy="70167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74574"/>
              </a:avLst>
            </a:prstTxWarp>
            <a:scene3d>
              <a:camera prst="legacyObliqueTopLeft">
                <a:rot lat="600000" lon="19499999" rev="0"/>
              </a:camera>
              <a:lightRig rig="legacyFlat1" dir="r"/>
            </a:scene3d>
            <a:sp3d extrusionH="333000" prstMaterial="legacyMatte">
              <a:extrusionClr>
                <a:srgbClr val="FFFF66"/>
              </a:extrusionClr>
              <a:contourClr>
                <a:srgbClr val="FFFF66"/>
              </a:contourClr>
            </a:sp3d>
          </a:bodyPr>
          <a:lstStyle/>
          <a:p>
            <a:pPr algn="ctr"/>
            <a:r>
              <a:rPr lang="it-IT" sz="2400">
                <a:ln w="9360" cap="flat">
                  <a:miter lim="800000"/>
                  <a:headEnd/>
                  <a:tailEnd/>
                </a:ln>
                <a:gradFill rotWithShape="0">
                  <a:gsLst>
                    <a:gs pos="0">
                      <a:srgbClr val="FF3333"/>
                    </a:gs>
                    <a:gs pos="100000">
                      <a:srgbClr val="FFFF66"/>
                    </a:gs>
                  </a:gsLst>
                  <a:lin ang="7140000" scaled="1"/>
                </a:gradFill>
                <a:latin typeface="Arial Black" panose="020B0A04020102020204" pitchFamily="34" charset="0"/>
              </a:rPr>
              <a:t>IL SORBO</a:t>
            </a:r>
          </a:p>
        </p:txBody>
      </p:sp>
      <p:sp>
        <p:nvSpPr>
          <p:cNvPr id="12292" name="AutoShape 4"/>
          <p:cNvSpPr>
            <a:spLocks noChangeArrowheads="1"/>
          </p:cNvSpPr>
          <p:nvPr/>
        </p:nvSpPr>
        <p:spPr bwMode="auto">
          <a:xfrm>
            <a:off x="395288" y="4103688"/>
            <a:ext cx="8496300" cy="2376487"/>
          </a:xfrm>
          <a:prstGeom prst="roundRect">
            <a:avLst>
              <a:gd name="adj" fmla="val 65"/>
            </a:avLst>
          </a:prstGeom>
          <a:solidFill>
            <a:srgbClr val="CFE7F5"/>
          </a:solidFill>
          <a:ln w="9525"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just"/>
            <a:r>
              <a:rPr lang="it-IT" altLang="it-IT" dirty="0"/>
              <a:t>E' originario dell'Europa Meridionale ed è facile trovarlo selvatico nei boschi di</a:t>
            </a:r>
          </a:p>
          <a:p>
            <a:pPr algn="just"/>
            <a:r>
              <a:rPr lang="it-IT" altLang="it-IT" dirty="0"/>
              <a:t>latifoglie sotto gli 800 metri. La bellezza della pianta, del suo fogliame e dei fiori,</a:t>
            </a:r>
          </a:p>
          <a:p>
            <a:pPr algn="just"/>
            <a:r>
              <a:rPr lang="it-IT" altLang="it-IT" dirty="0"/>
              <a:t>ha fatto sì che venisse usata nei giardini come pianta ornamentale. Il frutto (</a:t>
            </a:r>
            <a:r>
              <a:rPr lang="it-IT" altLang="it-IT" dirty="0" err="1" smtClean="0"/>
              <a:t>sorbus</a:t>
            </a:r>
            <a:r>
              <a:rPr lang="it-IT" altLang="it-IT" dirty="0" smtClean="0"/>
              <a:t> domestica)è </a:t>
            </a:r>
            <a:r>
              <a:rPr lang="it-IT" altLang="it-IT" dirty="0"/>
              <a:t>ricco di proprietà benefiche, ottimo per confezionare marmellate </a:t>
            </a:r>
            <a:r>
              <a:rPr lang="it-IT" altLang="it-IT" dirty="0" smtClean="0"/>
              <a:t>o per </a:t>
            </a:r>
            <a:r>
              <a:rPr lang="it-IT" altLang="it-IT" dirty="0"/>
              <a:t>la preparazione di un sidro molto apprezzato in alcune regioni della Francia </a:t>
            </a:r>
            <a:r>
              <a:rPr lang="it-IT" altLang="it-IT" dirty="0" smtClean="0"/>
              <a:t>e della </a:t>
            </a:r>
            <a:r>
              <a:rPr lang="it-IT" altLang="it-IT" dirty="0"/>
              <a:t>Germania</a:t>
            </a:r>
          </a:p>
        </p:txBody>
      </p:sp>
    </p:spTree>
    <p:extLst>
      <p:ext uri="{BB962C8B-B14F-4D97-AF65-F5344CB8AC3E}">
        <p14:creationId xmlns:p14="http://schemas.microsoft.com/office/powerpoint/2010/main" val="784925287"/>
      </p:ext>
    </p:extLst>
  </p:cSld>
  <p:clrMapOvr>
    <a:masterClrMapping/>
  </p:clrMapOvr>
  <mc:AlternateContent xmlns:mc="http://schemas.openxmlformats.org/markup-compatibility/2006" xmlns:p14="http://schemas.microsoft.com/office/powerpoint/2010/main">
    <mc:Choice Requires="p14">
      <p:transition spd="slow" p14:dur="4000" advTm="2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468313" y="3500438"/>
            <a:ext cx="8229600" cy="312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spcBef>
                <a:spcPts val="638"/>
              </a:spcBef>
              <a:spcAft>
                <a:spcPts val="1425"/>
              </a:spcAft>
              <a:buClrTx/>
              <a:buFontTx/>
              <a:buNone/>
            </a:pPr>
            <a:r>
              <a:rPr lang="it-IT" altLang="it-IT">
                <a:solidFill>
                  <a:srgbClr val="330066"/>
                </a:solidFill>
                <a:latin typeface="Calibri" panose="020F0502020204030204" pitchFamily="34" charset="0"/>
              </a:rPr>
              <a:t>Il Rovo </a:t>
            </a:r>
            <a:r>
              <a:rPr lang="it-IT" altLang="it-IT" i="1">
                <a:solidFill>
                  <a:srgbClr val="330066"/>
                </a:solidFill>
                <a:latin typeface="Calibri" panose="020F0502020204030204" pitchFamily="34" charset="0"/>
              </a:rPr>
              <a:t>(comunemente la mora)</a:t>
            </a:r>
            <a:r>
              <a:rPr lang="it-IT" altLang="it-IT">
                <a:solidFill>
                  <a:srgbClr val="330066"/>
                </a:solidFill>
                <a:latin typeface="Calibri" panose="020F0502020204030204" pitchFamily="34" charset="0"/>
              </a:rPr>
              <a:t> appartiene alla Famiglia delle Rosacee.. E' un arbusto con tralci molto lunghi (anche 3 metri) e una IL rovo capacità pollonifera; i polloni giovani sono commestibili. </a:t>
            </a:r>
            <a:br>
              <a:rPr lang="it-IT" altLang="it-IT">
                <a:solidFill>
                  <a:srgbClr val="330066"/>
                </a:solidFill>
                <a:latin typeface="Calibri" panose="020F0502020204030204" pitchFamily="34" charset="0"/>
              </a:rPr>
            </a:br>
            <a:r>
              <a:rPr lang="it-IT" altLang="it-IT">
                <a:solidFill>
                  <a:srgbClr val="330066"/>
                </a:solidFill>
                <a:latin typeface="Calibri" panose="020F0502020204030204" pitchFamily="34" charset="0"/>
              </a:rPr>
              <a:t>I </a:t>
            </a:r>
            <a:r>
              <a:rPr lang="it-IT" altLang="it-IT" b="1">
                <a:solidFill>
                  <a:srgbClr val="330066"/>
                </a:solidFill>
                <a:latin typeface="Calibri" panose="020F0502020204030204" pitchFamily="34" charset="0"/>
              </a:rPr>
              <a:t>fiori</a:t>
            </a:r>
            <a:r>
              <a:rPr lang="it-IT" altLang="it-IT">
                <a:solidFill>
                  <a:srgbClr val="330066"/>
                </a:solidFill>
                <a:latin typeface="Calibri" panose="020F0502020204030204" pitchFamily="34" charset="0"/>
              </a:rPr>
              <a:t>, di colore bianco rosato, sono riuniti in infiorescenze terminali panicolate o corimbiformi.  Il </a:t>
            </a:r>
            <a:r>
              <a:rPr lang="it-IT" altLang="it-IT" b="1">
                <a:solidFill>
                  <a:srgbClr val="330066"/>
                </a:solidFill>
                <a:latin typeface="Calibri" panose="020F0502020204030204" pitchFamily="34" charset="0"/>
              </a:rPr>
              <a:t>frutto</a:t>
            </a:r>
            <a:r>
              <a:rPr lang="it-IT" altLang="it-IT">
                <a:solidFill>
                  <a:srgbClr val="330066"/>
                </a:solidFill>
                <a:latin typeface="Calibri" panose="020F0502020204030204" pitchFamily="34" charset="0"/>
              </a:rPr>
              <a:t> è costituito da bacche riunite in "</a:t>
            </a:r>
            <a:r>
              <a:rPr lang="it-IT" altLang="it-IT" i="1">
                <a:solidFill>
                  <a:srgbClr val="330066"/>
                </a:solidFill>
                <a:latin typeface="Calibri" panose="020F0502020204030204" pitchFamily="34" charset="0"/>
              </a:rPr>
              <a:t>more</a:t>
            </a:r>
            <a:r>
              <a:rPr lang="it-IT" altLang="it-IT">
                <a:solidFill>
                  <a:srgbClr val="330066"/>
                </a:solidFill>
                <a:latin typeface="Calibri" panose="020F0502020204030204" pitchFamily="34" charset="0"/>
              </a:rPr>
              <a:t>" di color viola scuro e brillante.</a:t>
            </a:r>
            <a:br>
              <a:rPr lang="it-IT" altLang="it-IT">
                <a:solidFill>
                  <a:srgbClr val="330066"/>
                </a:solidFill>
                <a:latin typeface="Calibri" panose="020F0502020204030204" pitchFamily="34" charset="0"/>
              </a:rPr>
            </a:br>
            <a:r>
              <a:rPr lang="it-IT" altLang="it-IT">
                <a:solidFill>
                  <a:srgbClr val="330066"/>
                </a:solidFill>
                <a:latin typeface="Calibri" panose="020F0502020204030204" pitchFamily="34" charset="0"/>
              </a:rPr>
              <a:t>Alla racconta il ricettacolo rimane aderente al frutto. L'impollinazione è entomofila, sono coltivate sia inermi che spinose.</a:t>
            </a:r>
            <a:br>
              <a:rPr lang="it-IT" altLang="it-IT">
                <a:solidFill>
                  <a:srgbClr val="330066"/>
                </a:solidFill>
                <a:latin typeface="Calibri" panose="020F0502020204030204" pitchFamily="34" charset="0"/>
              </a:rPr>
            </a:br>
            <a:r>
              <a:rPr lang="it-IT" altLang="it-IT">
                <a:solidFill>
                  <a:srgbClr val="330066"/>
                </a:solidFill>
                <a:latin typeface="Calibri" panose="020F0502020204030204" pitchFamily="34" charset="0"/>
              </a:rPr>
              <a:t>Rustico, resistente ai freddi invernali e alle brinate tardive. Vive in tutti gli ambienti e si rigenera selvaticamente. La raccolta delle more inizia in luglio e si protrae fino a settembre. </a:t>
            </a:r>
            <a:r>
              <a:rPr lang="it-IT" altLang="it-IT" sz="3200">
                <a:latin typeface="Calibri" panose="020F0502020204030204" pitchFamily="34" charset="0"/>
              </a:rPr>
              <a:t/>
            </a:r>
            <a:br>
              <a:rPr lang="it-IT" altLang="it-IT" sz="3200">
                <a:latin typeface="Calibri" panose="020F0502020204030204" pitchFamily="34" charset="0"/>
              </a:rPr>
            </a:br>
            <a:endParaRPr lang="it-IT" altLang="it-IT" sz="3200">
              <a:latin typeface="Calibri" panose="020F0502020204030204" pitchFamily="34" charset="0"/>
            </a:endParaRPr>
          </a:p>
          <a:p>
            <a:pPr hangingPunct="1">
              <a:lnSpc>
                <a:spcPct val="100000"/>
              </a:lnSpc>
              <a:spcBef>
                <a:spcPts val="638"/>
              </a:spcBef>
              <a:spcAft>
                <a:spcPts val="1425"/>
              </a:spcAft>
              <a:buClrTx/>
              <a:buFontTx/>
              <a:buNone/>
            </a:pPr>
            <a:endParaRPr lang="it-IT" altLang="it-IT" sz="3200">
              <a:latin typeface="Calibri" panose="020F050202020403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360363"/>
            <a:ext cx="4967287" cy="3140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WordArt 3"/>
          <p:cNvSpPr>
            <a:spLocks noChangeArrowheads="1" noChangeShapeType="1" noTextEdit="1"/>
          </p:cNvSpPr>
          <p:nvPr/>
        </p:nvSpPr>
        <p:spPr bwMode="auto">
          <a:xfrm>
            <a:off x="5759450" y="1439863"/>
            <a:ext cx="2736850" cy="863600"/>
          </a:xfrm>
          <a:prstGeom prst="rect">
            <a:avLst/>
          </a:prstGeom>
          <a:extLst>
            <a:ext uri="{AF507438-7753-43E0-B8FC-AC1667EBCBE1}">
              <a14:hiddenEffects xmlns:a14="http://schemas.microsoft.com/office/drawing/2010/main">
                <a:effectLst/>
              </a14:hiddenEffects>
            </a:ext>
          </a:extLst>
        </p:spPr>
        <p:txBody>
          <a:bodyPr wrap="none" fromWordArt="1">
            <a:prstTxWarp prst="textFadeDown">
              <a:avLst>
                <a:gd name="adj" fmla="val 0"/>
              </a:avLst>
            </a:prstTxWarp>
            <a:scene3d>
              <a:camera prst="legacyObliqueTopLeft"/>
              <a:lightRig rig="legacyFlat4" dir="t"/>
            </a:scene3d>
            <a:sp3d extrusionH="333000" prstMaterial="legacyMatte">
              <a:extrusionClr>
                <a:srgbClr val="9999FF"/>
              </a:extrusionClr>
              <a:contourClr>
                <a:srgbClr val="000080"/>
              </a:contourClr>
            </a:sp3d>
          </a:bodyPr>
          <a:lstStyle/>
          <a:p>
            <a:pPr algn="ctr"/>
            <a:r>
              <a:rPr lang="it-IT" sz="2400">
                <a:ln w="9360" cap="flat">
                  <a:miter lim="800000"/>
                  <a:headEnd/>
                  <a:tailEnd/>
                </a:ln>
                <a:gradFill rotWithShape="0">
                  <a:gsLst>
                    <a:gs pos="0">
                      <a:srgbClr val="FFFFFF"/>
                    </a:gs>
                    <a:gs pos="100000">
                      <a:srgbClr val="000080"/>
                    </a:gs>
                  </a:gsLst>
                  <a:lin ang="13500000" scaled="1"/>
                </a:gradFill>
                <a:latin typeface="Tahoma" panose="020B0604030504040204" pitchFamily="34" charset="0"/>
                <a:ea typeface="Tahoma" panose="020B0604030504040204" pitchFamily="34" charset="0"/>
                <a:cs typeface="Tahoma" panose="020B0604030504040204" pitchFamily="34" charset="0"/>
              </a:rPr>
              <a:t>IL ROVO</a:t>
            </a:r>
          </a:p>
        </p:txBody>
      </p:sp>
    </p:spTree>
    <p:extLst>
      <p:ext uri="{BB962C8B-B14F-4D97-AF65-F5344CB8AC3E}">
        <p14:creationId xmlns:p14="http://schemas.microsoft.com/office/powerpoint/2010/main" val="1144809176"/>
      </p:ext>
    </p:extLst>
  </p:cSld>
  <p:clrMapOvr>
    <a:masterClrMapping/>
  </p:clrMapOvr>
  <mc:AlternateContent xmlns:mc="http://schemas.openxmlformats.org/markup-compatibility/2006" xmlns:p14="http://schemas.microsoft.com/office/powerpoint/2010/main">
    <mc:Choice Requires="p14">
      <p:transition spd="slow" p14:dur="4000" advTm="2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04664"/>
            <a:ext cx="4863771" cy="3600401"/>
          </a:xfrm>
          <a:prstGeom prst="rect">
            <a:avLst/>
          </a:prstGeom>
        </p:spPr>
      </p:pic>
      <p:sp>
        <p:nvSpPr>
          <p:cNvPr id="5" name="Segnaposto contenuto 11"/>
          <p:cNvSpPr txBox="1">
            <a:spLocks/>
          </p:cNvSpPr>
          <p:nvPr/>
        </p:nvSpPr>
        <p:spPr bwMode="auto">
          <a:xfrm>
            <a:off x="157655" y="4005064"/>
            <a:ext cx="8986345" cy="2852935"/>
          </a:xfrm>
          <a:prstGeom prst="rect">
            <a:avLst/>
          </a:prstGeom>
          <a:solidFill>
            <a:srgbClr val="002060"/>
          </a:solidFill>
          <a:ln>
            <a:noFill/>
          </a:ln>
          <a:effectLst/>
          <a:extLst/>
        </p:spPr>
        <p:txBody>
          <a:bodyPr vert="horz" wrap="square" lIns="90000" tIns="45000" rIns="90000" bIns="45000" numCol="1" anchor="t" anchorCtr="0" compatLnSpc="1">
            <a:prstTxWarp prst="textNoShape">
              <a:avLst/>
            </a:prstTxWarp>
            <a:noAutofit/>
          </a:bodyPr>
          <a:lst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2200" kern="1200">
                <a:solidFill>
                  <a:srgbClr val="87FDFF"/>
                </a:solidFill>
                <a:latin typeface="+mn-lt"/>
                <a:ea typeface="Lucida Sans Unicode" panose="020B0602030504020204" pitchFamily="34" charset="0"/>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kern="1200">
                <a:solidFill>
                  <a:srgbClr val="87FDFF"/>
                </a:solidFill>
                <a:latin typeface="+mn-lt"/>
                <a:ea typeface="Lucida Sans Unicode" panose="020B0602030504020204" pitchFamily="34" charset="0"/>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1600" kern="1200">
                <a:solidFill>
                  <a:srgbClr val="87FDFF"/>
                </a:solidFill>
                <a:latin typeface="+mn-lt"/>
                <a:ea typeface="Lucida Sans Unicode" panose="020B0602030504020204" pitchFamily="34" charset="0"/>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1600" kern="1200">
                <a:solidFill>
                  <a:srgbClr val="87FDFF"/>
                </a:solidFill>
                <a:latin typeface="+mn-lt"/>
                <a:ea typeface="Lucida Sans Unicode" panose="020B0602030504020204" pitchFamily="34" charset="0"/>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87FDFF"/>
                </a:solidFill>
                <a:latin typeface="+mn-lt"/>
                <a:ea typeface="Lucida Sans Unicode" panose="020B0602030504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a:r>
              <a:rPr lang="it-IT" sz="2000" dirty="0" smtClean="0">
                <a:solidFill>
                  <a:schemeClr val="bg1">
                    <a:lumMod val="85000"/>
                  </a:schemeClr>
                </a:solidFill>
              </a:rPr>
              <a:t>Nell'Europa meridionale veniva ampiamente coltivato per la produzione dei frutti.</a:t>
            </a:r>
          </a:p>
          <a:p>
            <a:pPr marL="180000"/>
            <a:r>
              <a:rPr lang="it-IT" sz="2000" dirty="0" smtClean="0">
                <a:solidFill>
                  <a:schemeClr val="bg1">
                    <a:lumMod val="85000"/>
                  </a:schemeClr>
                </a:solidFill>
              </a:rPr>
              <a:t>Oggi è maggiormente usato come albero ornamentale, la presenza di </a:t>
            </a:r>
          </a:p>
          <a:p>
            <a:pPr marL="180000"/>
            <a:r>
              <a:rPr lang="it-IT" sz="2000" dirty="0" smtClean="0">
                <a:solidFill>
                  <a:schemeClr val="bg1">
                    <a:lumMod val="85000"/>
                  </a:schemeClr>
                </a:solidFill>
              </a:rPr>
              <a:t>alberi di gelso da frutto è attualmente piuttosto rara, e gli esemplari presenti </a:t>
            </a:r>
          </a:p>
          <a:p>
            <a:pPr marL="180000"/>
            <a:r>
              <a:rPr lang="it-IT" sz="2000" dirty="0" smtClean="0">
                <a:solidFill>
                  <a:schemeClr val="bg1">
                    <a:lumMod val="85000"/>
                  </a:schemeClr>
                </a:solidFill>
              </a:rPr>
              <a:t>sono spesso molto vecchi.</a:t>
            </a:r>
          </a:p>
          <a:p>
            <a:pPr marL="180000"/>
            <a:r>
              <a:rPr lang="it-IT" sz="2000" dirty="0" smtClean="0">
                <a:solidFill>
                  <a:srgbClr val="FF0002"/>
                </a:solidFill>
              </a:rPr>
              <a:t>il frutto di tale albero è utilizzato sia come frutta da tavola, che come componente </a:t>
            </a:r>
          </a:p>
          <a:p>
            <a:pPr marL="180000"/>
            <a:r>
              <a:rPr lang="it-IT" sz="2000" dirty="0" smtClean="0">
                <a:solidFill>
                  <a:srgbClr val="FF0002"/>
                </a:solidFill>
              </a:rPr>
              <a:t>di dolci e guarnizioni. Famosa è la granita di gelsi.</a:t>
            </a:r>
          </a:p>
          <a:p>
            <a:pPr marL="180000"/>
            <a:endParaRPr lang="it-IT" sz="2000" dirty="0"/>
          </a:p>
        </p:txBody>
      </p:sp>
      <p:sp>
        <p:nvSpPr>
          <p:cNvPr id="2" name="Titolo 1"/>
          <p:cNvSpPr>
            <a:spLocks noGrp="1"/>
          </p:cNvSpPr>
          <p:nvPr>
            <p:ph type="title"/>
          </p:nvPr>
        </p:nvSpPr>
        <p:spPr>
          <a:xfrm rot="19829879">
            <a:off x="5346608" y="1556714"/>
            <a:ext cx="3204610" cy="1065213"/>
          </a:xfrm>
        </p:spPr>
        <p:txBody>
          <a:bodyPr>
            <a:normAutofit fontScale="90000"/>
          </a:bodyPr>
          <a:lstStyle/>
          <a:p>
            <a:pPr algn="ctr"/>
            <a:r>
              <a:rPr lang="it-IT" sz="6000" dirty="0" smtClean="0">
                <a:solidFill>
                  <a:schemeClr val="accent6">
                    <a:lumMod val="75000"/>
                  </a:schemeClr>
                </a:solidFill>
              </a:rPr>
              <a:t>GELSO NERO</a:t>
            </a:r>
            <a:endParaRPr lang="it-IT" sz="6000" dirty="0">
              <a:solidFill>
                <a:schemeClr val="accent6">
                  <a:lumMod val="75000"/>
                </a:schemeClr>
              </a:solidFill>
            </a:endParaRPr>
          </a:p>
        </p:txBody>
      </p:sp>
    </p:spTree>
    <p:extLst>
      <p:ext uri="{BB962C8B-B14F-4D97-AF65-F5344CB8AC3E}">
        <p14:creationId xmlns:p14="http://schemas.microsoft.com/office/powerpoint/2010/main" val="38375371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a:xfrm>
            <a:off x="571500" y="214313"/>
            <a:ext cx="7772400" cy="785812"/>
          </a:xfrm>
        </p:spPr>
        <p:txBody>
          <a:bodyPr/>
          <a:lstStyle/>
          <a:p>
            <a:r>
              <a:rPr lang="it-IT" altLang="it-IT" dirty="0" smtClean="0">
                <a:solidFill>
                  <a:srgbClr val="FFC000"/>
                </a:solidFill>
              </a:rPr>
              <a:t>Mela ruggine </a:t>
            </a:r>
          </a:p>
        </p:txBody>
      </p:sp>
      <p:pic>
        <p:nvPicPr>
          <p:cNvPr id="2051" name="Immagine 3" descr="renetta rugg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51611"/>
            <a:ext cx="3096344" cy="302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ttotitolo 2"/>
          <p:cNvSpPr>
            <a:spLocks noGrp="1"/>
          </p:cNvSpPr>
          <p:nvPr>
            <p:ph type="subTitle" idx="1"/>
          </p:nvPr>
        </p:nvSpPr>
        <p:spPr>
          <a:xfrm>
            <a:off x="251520" y="4174232"/>
            <a:ext cx="8424936" cy="2495128"/>
          </a:xfrm>
          <a:solidFill>
            <a:srgbClr val="CCCCFF"/>
          </a:solidFill>
        </p:spPr>
        <p:txBody>
          <a:bodyPr rtlCol="0">
            <a:normAutofit fontScale="25000" lnSpcReduction="20000"/>
          </a:bodyPr>
          <a:lstStyle/>
          <a:p>
            <a:pPr algn="l" fontAlgn="auto">
              <a:spcAft>
                <a:spcPts val="0"/>
              </a:spcAft>
              <a:defRPr/>
            </a:pPr>
            <a:r>
              <a:rPr lang="it-IT" dirty="0" smtClean="0"/>
              <a:t/>
            </a:r>
            <a:br>
              <a:rPr lang="it-IT" dirty="0" smtClean="0"/>
            </a:br>
            <a:r>
              <a:rPr lang="it-IT" sz="5600" dirty="0">
                <a:solidFill>
                  <a:schemeClr val="tx1"/>
                </a:solidFill>
              </a:rPr>
              <a:t>Originario di una zona sud caucasica, il melo è oggi coltivato intensivamente in Cina, Stati Uniti, Russia, </a:t>
            </a:r>
            <a:r>
              <a:rPr lang="it-IT" sz="5600" dirty="0" smtClean="0">
                <a:solidFill>
                  <a:schemeClr val="tx1"/>
                </a:solidFill>
              </a:rPr>
              <a:t>Europa (soprattutto </a:t>
            </a:r>
            <a:r>
              <a:rPr lang="it-IT" sz="5600" dirty="0">
                <a:solidFill>
                  <a:schemeClr val="tx1"/>
                </a:solidFill>
              </a:rPr>
              <a:t>in Italia e Francia).</a:t>
            </a:r>
            <a:r>
              <a:rPr lang="it-IT" sz="5600" dirty="0" smtClean="0">
                <a:solidFill>
                  <a:schemeClr val="tx1"/>
                </a:solidFill>
              </a:rPr>
              <a:t/>
            </a:r>
            <a:br>
              <a:rPr lang="it-IT" sz="5600" dirty="0" smtClean="0">
                <a:solidFill>
                  <a:schemeClr val="tx1"/>
                </a:solidFill>
              </a:rPr>
            </a:br>
            <a:r>
              <a:rPr lang="it-IT" sz="5600" dirty="0">
                <a:solidFill>
                  <a:schemeClr val="tx1"/>
                </a:solidFill>
              </a:rPr>
              <a:t>In Italia la produzione è concentrata nel settentrione: l'80% del raccolto nazionale, infatti, proviene da tre regioni del Nord: Trentino-Alto Adige (46%), Emilia-Romagna (17%) e Veneto (14%). </a:t>
            </a:r>
            <a:r>
              <a:rPr lang="it-IT" sz="5600" dirty="0">
                <a:solidFill>
                  <a:schemeClr val="tx1"/>
                </a:solidFill>
              </a:rPr>
              <a:t>Altre aree di una certa importanza sono Piemonte, Lombardia e Campania</a:t>
            </a:r>
            <a:r>
              <a:rPr lang="it-IT" sz="5600" dirty="0" smtClean="0">
                <a:solidFill>
                  <a:schemeClr val="tx1"/>
                </a:solidFill>
              </a:rPr>
              <a:t>.</a:t>
            </a:r>
          </a:p>
          <a:p>
            <a:pPr algn="l" fontAlgn="auto">
              <a:spcAft>
                <a:spcPts val="0"/>
              </a:spcAft>
              <a:defRPr/>
            </a:pPr>
            <a:r>
              <a:rPr lang="it-IT" sz="5600" dirty="0" smtClean="0">
                <a:solidFill>
                  <a:schemeClr val="tx1"/>
                </a:solidFill>
              </a:rPr>
              <a:t/>
            </a:r>
            <a:br>
              <a:rPr lang="it-IT" sz="5600" dirty="0" smtClean="0">
                <a:solidFill>
                  <a:schemeClr val="tx1"/>
                </a:solidFill>
              </a:rPr>
            </a:br>
            <a:r>
              <a:rPr lang="it-IT" sz="5600" dirty="0">
                <a:solidFill>
                  <a:schemeClr val="tx1"/>
                </a:solidFill>
              </a:rPr>
              <a:t>Appartiene alla grande famiglia delle </a:t>
            </a:r>
            <a:r>
              <a:rPr lang="it-IT" sz="5600" dirty="0" err="1" smtClean="0">
                <a:solidFill>
                  <a:schemeClr val="tx1"/>
                </a:solidFill>
              </a:rPr>
              <a:t>rosaceae</a:t>
            </a:r>
            <a:r>
              <a:rPr lang="it-IT" sz="5600" dirty="0" smtClean="0">
                <a:solidFill>
                  <a:schemeClr val="tx1"/>
                </a:solidFill>
              </a:rPr>
              <a:t>, </a:t>
            </a:r>
            <a:r>
              <a:rPr lang="it-IT" sz="5600" dirty="0">
                <a:solidFill>
                  <a:schemeClr val="tx1"/>
                </a:solidFill>
              </a:rPr>
              <a:t>sottofamiglia </a:t>
            </a:r>
            <a:r>
              <a:rPr lang="it-IT" sz="5600" dirty="0" err="1" smtClean="0">
                <a:solidFill>
                  <a:schemeClr val="tx1"/>
                </a:solidFill>
              </a:rPr>
              <a:t>pomoideae</a:t>
            </a:r>
            <a:r>
              <a:rPr lang="it-IT" sz="5600" dirty="0" smtClean="0">
                <a:solidFill>
                  <a:schemeClr val="tx1"/>
                </a:solidFill>
              </a:rPr>
              <a:t> </a:t>
            </a:r>
            <a:r>
              <a:rPr lang="it-IT" sz="5600" dirty="0">
                <a:solidFill>
                  <a:schemeClr val="tx1"/>
                </a:solidFill>
              </a:rPr>
              <a:t>genere Malus.</a:t>
            </a:r>
            <a:r>
              <a:rPr lang="it-IT" sz="5600" dirty="0" smtClean="0">
                <a:solidFill>
                  <a:schemeClr val="tx1"/>
                </a:solidFill>
              </a:rPr>
              <a:t/>
            </a:r>
            <a:br>
              <a:rPr lang="it-IT" sz="5600" dirty="0" smtClean="0">
                <a:solidFill>
                  <a:schemeClr val="tx1"/>
                </a:solidFill>
              </a:rPr>
            </a:br>
            <a:r>
              <a:rPr lang="it-IT" sz="5600" dirty="0">
                <a:solidFill>
                  <a:schemeClr val="tx1"/>
                </a:solidFill>
              </a:rPr>
              <a:t>Il melo è una pianta di dimensioni </a:t>
            </a:r>
            <a:r>
              <a:rPr lang="it-IT" sz="5600" dirty="0" err="1">
                <a:solidFill>
                  <a:schemeClr val="tx1"/>
                </a:solidFill>
              </a:rPr>
              <a:t>medio-elevate</a:t>
            </a:r>
            <a:r>
              <a:rPr lang="it-IT" sz="5600" dirty="0">
                <a:solidFill>
                  <a:schemeClr val="tx1"/>
                </a:solidFill>
              </a:rPr>
              <a:t> che può raggiungere un'altezza anche di 8-10 metri.</a:t>
            </a:r>
            <a:r>
              <a:rPr lang="it-IT" sz="5600" dirty="0" smtClean="0">
                <a:solidFill>
                  <a:schemeClr val="tx1"/>
                </a:solidFill>
              </a:rPr>
              <a:t/>
            </a:r>
            <a:br>
              <a:rPr lang="it-IT" sz="5600" dirty="0" smtClean="0">
                <a:solidFill>
                  <a:schemeClr val="tx1"/>
                </a:solidFill>
              </a:rPr>
            </a:br>
            <a:r>
              <a:rPr lang="it-IT" sz="5600" dirty="0">
                <a:solidFill>
                  <a:schemeClr val="tx1"/>
                </a:solidFill>
              </a:rPr>
              <a:t>Il melo presenta gemme a legno e miste portate da diversi rami fruttiferi, cioè da dardi, lamburde, brindilli e rami misti. </a:t>
            </a:r>
            <a:endParaRPr lang="it-IT" sz="5600" dirty="0" smtClean="0">
              <a:solidFill>
                <a:schemeClr val="tx1"/>
              </a:solidFill>
            </a:endParaRPr>
          </a:p>
          <a:p>
            <a:pPr algn="l" fontAlgn="auto">
              <a:spcAft>
                <a:spcPts val="0"/>
              </a:spcAft>
              <a:defRPr/>
            </a:pPr>
            <a:endParaRPr lang="it-IT" sz="5600" dirty="0" smtClean="0">
              <a:solidFill>
                <a:schemeClr val="tx1"/>
              </a:solidFill>
            </a:endParaRPr>
          </a:p>
          <a:p>
            <a:pPr algn="l" fontAlgn="auto">
              <a:spcAft>
                <a:spcPts val="0"/>
              </a:spcAft>
              <a:defRPr/>
            </a:pPr>
            <a:r>
              <a:rPr lang="it-IT" sz="5600" dirty="0" smtClean="0">
                <a:solidFill>
                  <a:schemeClr val="tx1"/>
                </a:solidFill>
              </a:rPr>
              <a:t>Il </a:t>
            </a:r>
            <a:r>
              <a:rPr lang="it-IT" sz="5600" dirty="0">
                <a:solidFill>
                  <a:schemeClr val="tx1"/>
                </a:solidFill>
              </a:rPr>
              <a:t>frutto è un pomo o </a:t>
            </a:r>
            <a:r>
              <a:rPr lang="it-IT" sz="5600" dirty="0" err="1">
                <a:solidFill>
                  <a:schemeClr val="tx1"/>
                </a:solidFill>
              </a:rPr>
              <a:t>melonide</a:t>
            </a:r>
            <a:r>
              <a:rPr lang="it-IT" sz="5600" dirty="0">
                <a:solidFill>
                  <a:schemeClr val="tx1"/>
                </a:solidFill>
              </a:rPr>
              <a:t> (falso frutto); la corteccia è tipicamente liscia rispetto altre specie e la foglia si distingue per il margine </a:t>
            </a:r>
            <a:r>
              <a:rPr lang="it-IT" sz="5600" dirty="0" err="1" smtClean="0">
                <a:solidFill>
                  <a:schemeClr val="tx1"/>
                </a:solidFill>
              </a:rPr>
              <a:t>seghettatoLimiti</a:t>
            </a:r>
            <a:r>
              <a:rPr lang="it-IT" sz="5600" dirty="0" smtClean="0">
                <a:solidFill>
                  <a:schemeClr val="tx1"/>
                </a:solidFill>
              </a:rPr>
              <a:t> </a:t>
            </a:r>
            <a:r>
              <a:rPr lang="it-IT" sz="5600" dirty="0">
                <a:solidFill>
                  <a:schemeClr val="tx1"/>
                </a:solidFill>
              </a:rPr>
              <a:t>pedoclimatici: è resistente al freddo (fino a -25°C, con qualche eccezione), per la sensibilità alle gelate tardive dipende dall’epoca di fioritura, e sopporta bene il calcare se il terreno è ben drenato, si adatta a vari terreni.</a:t>
            </a:r>
          </a:p>
        </p:txBody>
      </p:sp>
    </p:spTree>
    <p:extLst>
      <p:ext uri="{BB962C8B-B14F-4D97-AF65-F5344CB8AC3E}">
        <p14:creationId xmlns:p14="http://schemas.microsoft.com/office/powerpoint/2010/main" val="19743168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2178" y="188640"/>
            <a:ext cx="7851648" cy="792088"/>
          </a:xfrm>
        </p:spPr>
        <p:txBody>
          <a:bodyPr/>
          <a:lstStyle/>
          <a:p>
            <a:pPr algn="ctr"/>
            <a:r>
              <a:rPr lang="it-IT" dirty="0" smtClean="0">
                <a:solidFill>
                  <a:schemeClr val="bg2">
                    <a:lumMod val="40000"/>
                    <a:lumOff val="60000"/>
                  </a:schemeClr>
                </a:solidFill>
                <a:latin typeface="Berlin Sans FB Demi" pitchFamily="34" charset="0"/>
              </a:rPr>
              <a:t>MELOGRANO</a:t>
            </a:r>
            <a:endParaRPr lang="it-IT" dirty="0">
              <a:solidFill>
                <a:schemeClr val="bg2">
                  <a:lumMod val="40000"/>
                  <a:lumOff val="60000"/>
                </a:schemeClr>
              </a:solidFill>
              <a:latin typeface="Berlin Sans FB Demi" pitchFamily="34" charset="0"/>
            </a:endParaRPr>
          </a:p>
        </p:txBody>
      </p:sp>
      <p:sp>
        <p:nvSpPr>
          <p:cNvPr id="3" name="Sottotitolo 2"/>
          <p:cNvSpPr>
            <a:spLocks noGrp="1"/>
          </p:cNvSpPr>
          <p:nvPr>
            <p:ph type="subTitle" idx="1"/>
          </p:nvPr>
        </p:nvSpPr>
        <p:spPr>
          <a:xfrm>
            <a:off x="323527" y="4293096"/>
            <a:ext cx="8210299" cy="2448272"/>
          </a:xfrm>
          <a:solidFill>
            <a:schemeClr val="bg1">
              <a:lumMod val="75000"/>
            </a:schemeClr>
          </a:solidFill>
        </p:spPr>
        <p:txBody>
          <a:bodyPr>
            <a:noAutofit/>
          </a:bodyPr>
          <a:lstStyle/>
          <a:p>
            <a:pPr algn="l"/>
            <a:r>
              <a:rPr lang="it-IT" sz="1800" dirty="0" smtClean="0">
                <a:solidFill>
                  <a:srgbClr val="C00000"/>
                </a:solidFill>
              </a:rPr>
              <a:t>Il Melograno (Punica </a:t>
            </a:r>
            <a:r>
              <a:rPr lang="it-IT" sz="1800" dirty="0" err="1" smtClean="0">
                <a:solidFill>
                  <a:srgbClr val="C00000"/>
                </a:solidFill>
              </a:rPr>
              <a:t>granatum</a:t>
            </a:r>
            <a:r>
              <a:rPr lang="it-IT" sz="1800" dirty="0" smtClean="0">
                <a:solidFill>
                  <a:srgbClr val="C00000"/>
                </a:solidFill>
              </a:rPr>
              <a:t> L.) appartiene alla Famiglia delle </a:t>
            </a:r>
            <a:r>
              <a:rPr lang="it-IT" sz="1800" dirty="0" err="1" smtClean="0">
                <a:solidFill>
                  <a:srgbClr val="C00000"/>
                </a:solidFill>
              </a:rPr>
              <a:t>Punicaceae</a:t>
            </a:r>
            <a:r>
              <a:rPr lang="it-IT" sz="1800" dirty="0" smtClean="0">
                <a:solidFill>
                  <a:srgbClr val="C00000"/>
                </a:solidFill>
              </a:rPr>
              <a:t>, genere Punica, specie P. </a:t>
            </a:r>
            <a:r>
              <a:rPr lang="it-IT" sz="1800" dirty="0" err="1" smtClean="0">
                <a:solidFill>
                  <a:srgbClr val="C00000"/>
                </a:solidFill>
              </a:rPr>
              <a:t>granatum</a:t>
            </a:r>
            <a:r>
              <a:rPr lang="it-IT" sz="1800" dirty="0" smtClean="0">
                <a:solidFill>
                  <a:srgbClr val="C00000"/>
                </a:solidFill>
              </a:rPr>
              <a:t> (per la produzione di frutti).</a:t>
            </a:r>
            <a:br>
              <a:rPr lang="it-IT" sz="1800" dirty="0" smtClean="0">
                <a:solidFill>
                  <a:srgbClr val="C00000"/>
                </a:solidFill>
              </a:rPr>
            </a:br>
            <a:r>
              <a:rPr lang="it-IT" sz="1800" dirty="0" smtClean="0">
                <a:solidFill>
                  <a:srgbClr val="C00000"/>
                </a:solidFill>
              </a:rPr>
              <a:t>E' </a:t>
            </a:r>
            <a:r>
              <a:rPr lang="it-IT" sz="1800" dirty="0" smtClean="0">
                <a:solidFill>
                  <a:srgbClr val="C00000"/>
                </a:solidFill>
              </a:rPr>
              <a:t>una specie originaria dell'Asia Occidentale</a:t>
            </a:r>
            <a:r>
              <a:rPr lang="it-IT" sz="1800" dirty="0" smtClean="0">
                <a:solidFill>
                  <a:srgbClr val="C00000"/>
                </a:solidFill>
              </a:rPr>
              <a:t>.</a:t>
            </a:r>
            <a:r>
              <a:rPr lang="it-IT" sz="1800" dirty="0" smtClean="0">
                <a:solidFill>
                  <a:srgbClr val="C00000"/>
                </a:solidFill>
              </a:rPr>
              <a:t/>
            </a:r>
            <a:br>
              <a:rPr lang="it-IT" sz="1800" dirty="0" smtClean="0">
                <a:solidFill>
                  <a:srgbClr val="C00000"/>
                </a:solidFill>
              </a:rPr>
            </a:br>
            <a:r>
              <a:rPr lang="it-IT" sz="1800" dirty="0" smtClean="0">
                <a:solidFill>
                  <a:srgbClr val="C00000"/>
                </a:solidFill>
              </a:rPr>
              <a:t>Il frutto è una bacca carnosa, denominata </a:t>
            </a:r>
            <a:r>
              <a:rPr lang="it-IT" sz="1800" b="1" dirty="0" smtClean="0">
                <a:solidFill>
                  <a:srgbClr val="C00000"/>
                </a:solidFill>
              </a:rPr>
              <a:t>balausta</a:t>
            </a:r>
            <a:r>
              <a:rPr lang="it-IT" sz="1800" dirty="0" smtClean="0">
                <a:solidFill>
                  <a:srgbClr val="C00000"/>
                </a:solidFill>
              </a:rPr>
              <a:t>, con buccia spessa, complesso, incluso nel tallo, con varie cavità </a:t>
            </a:r>
            <a:r>
              <a:rPr lang="it-IT" sz="1800" dirty="0" err="1" smtClean="0">
                <a:solidFill>
                  <a:srgbClr val="C00000"/>
                </a:solidFill>
              </a:rPr>
              <a:t>polispermali</a:t>
            </a:r>
            <a:r>
              <a:rPr lang="it-IT" sz="1800" dirty="0" smtClean="0">
                <a:solidFill>
                  <a:srgbClr val="C00000"/>
                </a:solidFill>
              </a:rPr>
              <a:t> separate da membrane. L’interno contiene molti semi carnosi, di forma prismatica, con testa polposa e tegumento legnoso, molto succosi</a:t>
            </a:r>
            <a:r>
              <a:rPr lang="it-IT" sz="1800" dirty="0" smtClean="0">
                <a:solidFill>
                  <a:srgbClr val="C00000"/>
                </a:solidFill>
              </a:rPr>
              <a:t>.</a:t>
            </a:r>
            <a:r>
              <a:rPr lang="it-IT" sz="1800" dirty="0" smtClean="0">
                <a:solidFill>
                  <a:srgbClr val="C00000"/>
                </a:solidFill>
              </a:rPr>
              <a:t/>
            </a:r>
            <a:br>
              <a:rPr lang="it-IT" sz="1800" dirty="0" smtClean="0">
                <a:solidFill>
                  <a:srgbClr val="C00000"/>
                </a:solidFill>
              </a:rPr>
            </a:br>
            <a:r>
              <a:rPr lang="it-IT" sz="1800" dirty="0" smtClean="0">
                <a:solidFill>
                  <a:srgbClr val="C00000"/>
                </a:solidFill>
              </a:rPr>
              <a:t>Il frutto maturo è giallo-verde, con aree rossastre che occasionalmente occupano l’intera superficie del frutto.</a:t>
            </a:r>
            <a:endParaRPr lang="it-IT" sz="1800" dirty="0">
              <a:solidFill>
                <a:srgbClr val="C00000"/>
              </a:solidFill>
            </a:endParaRPr>
          </a:p>
        </p:txBody>
      </p:sp>
      <p:pic>
        <p:nvPicPr>
          <p:cNvPr id="4" name="Immagine 3" descr="melograno1.jpg"/>
          <p:cNvPicPr>
            <a:picLocks noChangeAspect="1"/>
          </p:cNvPicPr>
          <p:nvPr/>
        </p:nvPicPr>
        <p:blipFill>
          <a:blip r:embed="rId2" cstate="print"/>
          <a:stretch>
            <a:fillRect/>
          </a:stretch>
        </p:blipFill>
        <p:spPr>
          <a:xfrm rot="10800000" flipV="1">
            <a:off x="1731197" y="980728"/>
            <a:ext cx="5753605" cy="3312368"/>
          </a:xfrm>
          <a:prstGeom prst="rect">
            <a:avLst/>
          </a:prstGeom>
        </p:spPr>
      </p:pic>
    </p:spTree>
    <p:extLst>
      <p:ext uri="{BB962C8B-B14F-4D97-AF65-F5344CB8AC3E}">
        <p14:creationId xmlns:p14="http://schemas.microsoft.com/office/powerpoint/2010/main" val="233832275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059832" y="2852936"/>
            <a:ext cx="2516468" cy="923330"/>
          </a:xfrm>
          <a:prstGeom prst="rect">
            <a:avLst/>
          </a:prstGeom>
          <a:noFill/>
        </p:spPr>
        <p:txBody>
          <a:bodyPr wrap="square" lIns="91440" tIns="45720" rIns="91440" bIns="45720">
            <a:spAutoFit/>
          </a:bodyPr>
          <a:lstStyle/>
          <a:p>
            <a:pPr algn="ctr"/>
            <a:r>
              <a:rPr lang="it-IT"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Fine</a:t>
            </a:r>
            <a:endParaRPr lang="it-IT"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8734533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2"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7200" y="176213"/>
            <a:ext cx="8228013" cy="1144587"/>
          </a:xfrm>
        </p:spPr>
        <p:txBody>
          <a:bodyPr tIns="28737"/>
          <a:lstStyle/>
          <a:p>
            <a:pPr eaLnBrk="1" hangingPunct="1">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altLang="it-IT" sz="3266" smtClean="0">
                <a:solidFill>
                  <a:srgbClr val="FF0000"/>
                </a:solidFill>
                <a:ea typeface="+mj-ea"/>
              </a:rPr>
              <a:t>PROGETTAZIONE PARTECIPATA</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564904"/>
            <a:ext cx="4680520" cy="3789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654050" y="1468438"/>
            <a:ext cx="7662366" cy="197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67"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a:lnSpc>
                <a:spcPct val="93000"/>
              </a:lnSpc>
              <a:spcAft>
                <a:spcPts val="1293"/>
              </a:spcAft>
              <a:buSzPct val="100000"/>
              <a:buFont typeface="Times New Roman" panose="02020603050405020304" pitchFamily="18" charset="0"/>
              <a:buNone/>
              <a:defRPr/>
            </a:pPr>
            <a:r>
              <a:rPr lang="it-IT" altLang="it-IT" sz="2177" dirty="0" smtClean="0">
                <a:solidFill>
                  <a:schemeClr val="accent2">
                    <a:lumMod val="75000"/>
                  </a:schemeClr>
                </a:solidFill>
              </a:rPr>
              <a:t>Sono state coinvolte alcune scuole di </a:t>
            </a:r>
            <a:r>
              <a:rPr lang="it-IT" altLang="it-IT" sz="2177" b="1" dirty="0" smtClean="0">
                <a:solidFill>
                  <a:schemeClr val="accent2">
                    <a:lumMod val="75000"/>
                  </a:schemeClr>
                </a:solidFill>
              </a:rPr>
              <a:t>Zona 2 </a:t>
            </a:r>
            <a:r>
              <a:rPr lang="it-IT" altLang="it-IT" sz="2177" dirty="0" smtClean="0">
                <a:solidFill>
                  <a:schemeClr val="accent2">
                    <a:lumMod val="75000"/>
                  </a:schemeClr>
                </a:solidFill>
              </a:rPr>
              <a:t>del </a:t>
            </a:r>
            <a:r>
              <a:rPr lang="it-IT" altLang="it-IT" sz="2177" dirty="0" smtClean="0">
                <a:solidFill>
                  <a:schemeClr val="accent2">
                    <a:lumMod val="75000"/>
                  </a:schemeClr>
                </a:solidFill>
                <a:latin typeface="Comic Sans MS" panose="030F0702030302020204" pitchFamily="66" charset="0"/>
              </a:rPr>
              <a:t>Comune di Milano</a:t>
            </a:r>
            <a:r>
              <a:rPr lang="it-IT" altLang="it-IT" sz="2177" dirty="0" smtClean="0">
                <a:solidFill>
                  <a:schemeClr val="accent2">
                    <a:lumMod val="75000"/>
                  </a:schemeClr>
                </a:solidFill>
              </a:rPr>
              <a:t>, nella </a:t>
            </a:r>
            <a:r>
              <a:rPr lang="it-IT" altLang="it-IT" sz="2177" u="sng" dirty="0" smtClean="0">
                <a:solidFill>
                  <a:schemeClr val="accent2">
                    <a:lumMod val="75000"/>
                  </a:schemeClr>
                </a:solidFill>
              </a:rPr>
              <a:t>progettazione partecipata</a:t>
            </a:r>
            <a:r>
              <a:rPr lang="it-IT" altLang="it-IT" sz="2177" dirty="0" smtClean="0">
                <a:solidFill>
                  <a:schemeClr val="accent2">
                    <a:lumMod val="75000"/>
                  </a:schemeClr>
                </a:solidFill>
              </a:rPr>
              <a:t> di una piccola </a:t>
            </a:r>
            <a:r>
              <a:rPr lang="it-IT" altLang="it-IT" sz="2177" i="1" dirty="0" smtClean="0">
                <a:solidFill>
                  <a:schemeClr val="accent2">
                    <a:lumMod val="75000"/>
                  </a:schemeClr>
                </a:solidFill>
              </a:rPr>
              <a:t>area boschiva,</a:t>
            </a:r>
            <a:r>
              <a:rPr lang="it-IT" altLang="it-IT" sz="2177" dirty="0" smtClean="0">
                <a:solidFill>
                  <a:schemeClr val="accent2">
                    <a:lumMod val="75000"/>
                  </a:schemeClr>
                </a:solidFill>
              </a:rPr>
              <a:t> presso il </a:t>
            </a:r>
            <a:r>
              <a:rPr lang="it-IT" altLang="it-IT" sz="2177" dirty="0" smtClean="0">
                <a:solidFill>
                  <a:schemeClr val="accent2">
                    <a:lumMod val="75000"/>
                  </a:schemeClr>
                </a:solidFill>
                <a:latin typeface="Franklin Gothic Medium" panose="020B0603020102020204" pitchFamily="34" charset="0"/>
              </a:rPr>
              <a:t>Parco Adriano</a:t>
            </a:r>
            <a:r>
              <a:rPr lang="it-IT" altLang="it-IT" sz="2177" dirty="0" smtClean="0">
                <a:solidFill>
                  <a:schemeClr val="accent2">
                    <a:lumMod val="75000"/>
                  </a:schemeClr>
                </a:solidFill>
              </a:rPr>
              <a:t>. </a:t>
            </a:r>
          </a:p>
        </p:txBody>
      </p:sp>
    </p:spTree>
    <p:extLst>
      <p:ext uri="{BB962C8B-B14F-4D97-AF65-F5344CB8AC3E}">
        <p14:creationId xmlns:p14="http://schemas.microsoft.com/office/powerpoint/2010/main" val="32286390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468313" y="1268413"/>
            <a:ext cx="7902575"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67"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a:lnSpc>
                <a:spcPct val="93000"/>
              </a:lnSpc>
              <a:spcAft>
                <a:spcPts val="1293"/>
              </a:spcAft>
              <a:buSzPct val="100000"/>
              <a:buFont typeface="Times New Roman" panose="02020603050405020304" pitchFamily="18" charset="0"/>
              <a:buNone/>
              <a:defRPr/>
            </a:pPr>
            <a:r>
              <a:rPr lang="it-IT" altLang="it-IT" sz="2800" dirty="0" smtClean="0">
                <a:solidFill>
                  <a:schemeClr val="accent2">
                    <a:lumMod val="75000"/>
                  </a:schemeClr>
                </a:solidFill>
              </a:rPr>
              <a:t>Il progetto è stato in parte avviato dalla </a:t>
            </a:r>
            <a:r>
              <a:rPr lang="it-IT" altLang="it-IT" sz="2800" i="1" dirty="0" smtClean="0">
                <a:solidFill>
                  <a:schemeClr val="accent2">
                    <a:lumMod val="75000"/>
                  </a:schemeClr>
                </a:solidFill>
              </a:rPr>
              <a:t>Cooperativa “Tempo per l'infanzia”</a:t>
            </a:r>
            <a:r>
              <a:rPr lang="it-IT" altLang="it-IT" sz="2800" dirty="0" smtClean="0">
                <a:solidFill>
                  <a:schemeClr val="accent2">
                    <a:lumMod val="75000"/>
                  </a:schemeClr>
                </a:solidFill>
              </a:rPr>
              <a:t> in collaborazione con la </a:t>
            </a:r>
            <a:r>
              <a:rPr lang="it-IT" altLang="it-IT" sz="2800" i="1" dirty="0" smtClean="0">
                <a:solidFill>
                  <a:schemeClr val="accent2">
                    <a:lumMod val="75000"/>
                  </a:schemeClr>
                </a:solidFill>
              </a:rPr>
              <a:t>Provincia di Milano</a:t>
            </a:r>
            <a:r>
              <a:rPr lang="it-IT" altLang="it-IT" sz="2800" dirty="0" smtClean="0">
                <a:solidFill>
                  <a:schemeClr val="accent2">
                    <a:lumMod val="75000"/>
                  </a:schemeClr>
                </a:solidFill>
              </a:rPr>
              <a:t> (Ufficio Pegaso – Educazione ambientale) negli anni precedenti. </a:t>
            </a:r>
          </a:p>
          <a:p>
            <a:pPr algn="just" eaLnBrk="1">
              <a:lnSpc>
                <a:spcPct val="93000"/>
              </a:lnSpc>
              <a:spcAft>
                <a:spcPts val="1293"/>
              </a:spcAft>
              <a:buSzPct val="100000"/>
              <a:buFont typeface="Times New Roman" panose="02020603050405020304" pitchFamily="18" charset="0"/>
              <a:buNone/>
              <a:defRPr/>
            </a:pPr>
            <a:r>
              <a:rPr lang="it-IT" altLang="it-IT" sz="2800" dirty="0" smtClean="0">
                <a:solidFill>
                  <a:schemeClr val="accent2">
                    <a:lumMod val="75000"/>
                  </a:schemeClr>
                </a:solidFill>
              </a:rPr>
              <a:t>Le classi delle scuole di </a:t>
            </a:r>
            <a:r>
              <a:rPr lang="it-IT" altLang="it-IT" sz="2800" i="1" dirty="0" smtClean="0">
                <a:solidFill>
                  <a:schemeClr val="accent2">
                    <a:lumMod val="75000"/>
                  </a:schemeClr>
                </a:solidFill>
              </a:rPr>
              <a:t>Via </a:t>
            </a:r>
            <a:r>
              <a:rPr lang="it-IT" altLang="it-IT" sz="2800" i="1" dirty="0" err="1" smtClean="0">
                <a:solidFill>
                  <a:schemeClr val="accent2">
                    <a:lumMod val="75000"/>
                  </a:schemeClr>
                </a:solidFill>
              </a:rPr>
              <a:t>Bottego</a:t>
            </a:r>
            <a:r>
              <a:rPr lang="it-IT" altLang="it-IT" sz="2800" dirty="0" smtClean="0">
                <a:solidFill>
                  <a:schemeClr val="accent2">
                    <a:lumMod val="75000"/>
                  </a:schemeClr>
                </a:solidFill>
              </a:rPr>
              <a:t>, </a:t>
            </a:r>
            <a:r>
              <a:rPr lang="it-IT" altLang="it-IT" sz="2800" i="1" dirty="0" smtClean="0">
                <a:solidFill>
                  <a:schemeClr val="accent2">
                    <a:lumMod val="75000"/>
                  </a:schemeClr>
                </a:solidFill>
              </a:rPr>
              <a:t>Via San </a:t>
            </a:r>
            <a:r>
              <a:rPr lang="it-IT" altLang="it-IT" sz="2800" i="1" dirty="0" err="1" smtClean="0">
                <a:solidFill>
                  <a:schemeClr val="accent2">
                    <a:lumMod val="75000"/>
                  </a:schemeClr>
                </a:solidFill>
              </a:rPr>
              <a:t>Mamete</a:t>
            </a:r>
            <a:r>
              <a:rPr lang="it-IT" altLang="it-IT" sz="2800" i="1" dirty="0" smtClean="0">
                <a:solidFill>
                  <a:schemeClr val="accent2">
                    <a:lumMod val="75000"/>
                  </a:schemeClr>
                </a:solidFill>
              </a:rPr>
              <a:t>, Via </a:t>
            </a:r>
            <a:r>
              <a:rPr lang="it-IT" altLang="it-IT" sz="2800" i="1" dirty="0" err="1" smtClean="0">
                <a:solidFill>
                  <a:schemeClr val="accent2">
                    <a:lumMod val="75000"/>
                  </a:schemeClr>
                </a:solidFill>
              </a:rPr>
              <a:t>Carnovali</a:t>
            </a:r>
            <a:r>
              <a:rPr lang="it-IT" altLang="it-IT" sz="2800" i="1" dirty="0" smtClean="0">
                <a:solidFill>
                  <a:schemeClr val="accent2">
                    <a:lumMod val="75000"/>
                  </a:schemeClr>
                </a:solidFill>
              </a:rPr>
              <a:t>,</a:t>
            </a:r>
            <a:r>
              <a:rPr lang="it-IT" altLang="it-IT" sz="2800" dirty="0" smtClean="0">
                <a:solidFill>
                  <a:schemeClr val="accent2">
                    <a:lumMod val="75000"/>
                  </a:schemeClr>
                </a:solidFill>
              </a:rPr>
              <a:t> </a:t>
            </a:r>
            <a:r>
              <a:rPr lang="it-IT" altLang="it-IT" sz="2800" b="1" dirty="0" smtClean="0">
                <a:solidFill>
                  <a:schemeClr val="accent2">
                    <a:lumMod val="75000"/>
                  </a:schemeClr>
                </a:solidFill>
              </a:rPr>
              <a:t>Via </a:t>
            </a:r>
            <a:r>
              <a:rPr lang="it-IT" altLang="it-IT" sz="2800" b="1" dirty="0" err="1" smtClean="0">
                <a:solidFill>
                  <a:schemeClr val="accent2">
                    <a:lumMod val="75000"/>
                  </a:schemeClr>
                </a:solidFill>
              </a:rPr>
              <a:t>Cesalpino</a:t>
            </a:r>
            <a:r>
              <a:rPr lang="it-IT" altLang="it-IT" sz="2800" dirty="0" smtClean="0">
                <a:solidFill>
                  <a:schemeClr val="accent2">
                    <a:lumMod val="75000"/>
                  </a:schemeClr>
                </a:solidFill>
              </a:rPr>
              <a:t> e </a:t>
            </a:r>
            <a:r>
              <a:rPr lang="it-IT" altLang="it-IT" sz="2800" i="1" dirty="0" smtClean="0">
                <a:solidFill>
                  <a:schemeClr val="accent2">
                    <a:lumMod val="75000"/>
                  </a:schemeClr>
                </a:solidFill>
              </a:rPr>
              <a:t>Via Sant'</a:t>
            </a:r>
            <a:r>
              <a:rPr lang="it-IT" altLang="it-IT" sz="2800" i="1" dirty="0" err="1" smtClean="0">
                <a:solidFill>
                  <a:schemeClr val="accent2">
                    <a:lumMod val="75000"/>
                  </a:schemeClr>
                </a:solidFill>
              </a:rPr>
              <a:t>Uguzzone</a:t>
            </a:r>
            <a:r>
              <a:rPr lang="it-IT" altLang="it-IT" sz="2800" dirty="0" smtClean="0">
                <a:solidFill>
                  <a:schemeClr val="accent2">
                    <a:lumMod val="75000"/>
                  </a:schemeClr>
                </a:solidFill>
              </a:rPr>
              <a:t> </a:t>
            </a:r>
          </a:p>
          <a:p>
            <a:pPr algn="just" eaLnBrk="1">
              <a:lnSpc>
                <a:spcPct val="93000"/>
              </a:lnSpc>
              <a:spcAft>
                <a:spcPts val="1293"/>
              </a:spcAft>
              <a:buSzPct val="100000"/>
              <a:buFont typeface="Times New Roman" panose="02020603050405020304" pitchFamily="18" charset="0"/>
              <a:buNone/>
              <a:defRPr/>
            </a:pPr>
            <a:r>
              <a:rPr lang="it-IT" altLang="it-IT" sz="2800" dirty="0" smtClean="0">
                <a:solidFill>
                  <a:schemeClr val="accent2">
                    <a:lumMod val="75000"/>
                  </a:schemeClr>
                </a:solidFill>
              </a:rPr>
              <a:t>hanno realizzato </a:t>
            </a:r>
            <a:r>
              <a:rPr lang="it-IT" altLang="it-IT" sz="2800" dirty="0" smtClean="0">
                <a:solidFill>
                  <a:schemeClr val="accent1">
                    <a:lumMod val="20000"/>
                    <a:lumOff val="80000"/>
                  </a:schemeClr>
                </a:solidFill>
              </a:rPr>
              <a:t>piccoli </a:t>
            </a:r>
            <a:r>
              <a:rPr lang="it-IT" altLang="it-IT" sz="2800" i="1" dirty="0" smtClean="0">
                <a:solidFill>
                  <a:schemeClr val="accent1">
                    <a:lumMod val="20000"/>
                    <a:lumOff val="80000"/>
                  </a:schemeClr>
                </a:solidFill>
              </a:rPr>
              <a:t>vivai</a:t>
            </a:r>
            <a:r>
              <a:rPr lang="it-IT" altLang="it-IT" sz="2800" dirty="0" smtClean="0">
                <a:solidFill>
                  <a:schemeClr val="accent1">
                    <a:lumMod val="20000"/>
                    <a:lumOff val="80000"/>
                  </a:schemeClr>
                </a:solidFill>
              </a:rPr>
              <a:t> </a:t>
            </a:r>
            <a:r>
              <a:rPr lang="it-IT" altLang="it-IT" sz="2800" dirty="0" smtClean="0">
                <a:solidFill>
                  <a:schemeClr val="accent2">
                    <a:lumMod val="75000"/>
                  </a:schemeClr>
                </a:solidFill>
              </a:rPr>
              <a:t>all'interno dei propri giardini scolastici.</a:t>
            </a:r>
          </a:p>
          <a:p>
            <a:pPr algn="just" eaLnBrk="1">
              <a:lnSpc>
                <a:spcPct val="93000"/>
              </a:lnSpc>
              <a:spcAft>
                <a:spcPts val="1293"/>
              </a:spcAft>
              <a:buSzPct val="100000"/>
              <a:buFont typeface="Times New Roman" panose="02020603050405020304" pitchFamily="18" charset="0"/>
              <a:buNone/>
              <a:defRPr/>
            </a:pPr>
            <a:endParaRPr lang="it-IT" altLang="it-IT" sz="2800" dirty="0" smtClean="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109663" y="333375"/>
            <a:ext cx="7346950"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2480" rIns="81720" bIns="4248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spcBef>
                <a:spcPts val="1025"/>
              </a:spcBef>
              <a:buClrTx/>
              <a:buFontTx/>
              <a:buNone/>
            </a:pPr>
            <a:r>
              <a:rPr lang="en-GB" altLang="it-IT" sz="2900" b="1">
                <a:solidFill>
                  <a:srgbClr val="FF3333"/>
                </a:solidFill>
              </a:rPr>
              <a:t>L’area in oggetto</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928688"/>
            <a:ext cx="5715000" cy="5715000"/>
          </a:xfrm>
          <a:prstGeom prst="rect">
            <a:avLst/>
          </a:prstGeom>
          <a:noFill/>
          <a:ln w="936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3398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ndara"/>
        <a:ea typeface=""/>
        <a:cs typeface="Lucida Sans Unicode"/>
      </a:majorFont>
      <a:minorFont>
        <a:latin typeface="Candara"/>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effectLst/>
            <a:latin typeface="Arial" panose="020B0604020202020204" pitchFamily="34" charset="0"/>
            <a:cs typeface="Lucida Sans Unicode" panose="020B060203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effectLst/>
            <a:latin typeface="Arial" panose="020B0604020202020204" pitchFamily="34" charset="0"/>
            <a:cs typeface="Lucida Sans Unicode" panose="020B0602030504020204" pitchFamily="34"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ndara"/>
        <a:ea typeface=""/>
        <a:cs typeface="Lucida Sans Unicode"/>
      </a:majorFont>
      <a:minorFont>
        <a:latin typeface="Candara"/>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effectLst/>
            <a:latin typeface="Arial" panose="020B0604020202020204" pitchFamily="34" charset="0"/>
            <a:cs typeface="Lucida Sans Unicode" panose="020B060203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effectLst/>
            <a:latin typeface="Arial" panose="020B0604020202020204" pitchFamily="34" charset="0"/>
            <a:cs typeface="Lucida Sans Unicode" panose="020B0602030504020204" pitchFamily="34"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3654</Words>
  <Application>Microsoft Office PowerPoint</Application>
  <PresentationFormat>Presentazione su schermo (4:3)</PresentationFormat>
  <Paragraphs>329</Paragraphs>
  <Slides>67</Slides>
  <Notes>60</Notes>
  <HiddenSlides>0</HiddenSlides>
  <MMClips>0</MMClips>
  <ScaleCrop>false</ScaleCrop>
  <HeadingPairs>
    <vt:vector size="6" baseType="variant">
      <vt:variant>
        <vt:lpstr>Caratteri utilizzati</vt:lpstr>
      </vt:variant>
      <vt:variant>
        <vt:i4>27</vt:i4>
      </vt:variant>
      <vt:variant>
        <vt:lpstr>Tema</vt:lpstr>
      </vt:variant>
      <vt:variant>
        <vt:i4>2</vt:i4>
      </vt:variant>
      <vt:variant>
        <vt:lpstr>Titoli diapositive</vt:lpstr>
      </vt:variant>
      <vt:variant>
        <vt:i4>67</vt:i4>
      </vt:variant>
    </vt:vector>
  </HeadingPairs>
  <TitlesOfParts>
    <vt:vector size="96" baseType="lpstr">
      <vt:lpstr>Arial Unicode MS</vt:lpstr>
      <vt:lpstr>Dotum</vt:lpstr>
      <vt:lpstr>Microsoft YaHei</vt:lpstr>
      <vt:lpstr>Arial</vt:lpstr>
      <vt:lpstr>Arial Black</vt:lpstr>
      <vt:lpstr>Berlin Sans FB Demi</vt:lpstr>
      <vt:lpstr>Calibri</vt:lpstr>
      <vt:lpstr>Candara</vt:lpstr>
      <vt:lpstr>Castellar</vt:lpstr>
      <vt:lpstr>Century Gothic</vt:lpstr>
      <vt:lpstr>Century Schoolbook</vt:lpstr>
      <vt:lpstr>Charlemagne Std</vt:lpstr>
      <vt:lpstr>Comic Sans MS</vt:lpstr>
      <vt:lpstr>Copperplate Gothic Light</vt:lpstr>
      <vt:lpstr>Courier New</vt:lpstr>
      <vt:lpstr>DejaVu Sans</vt:lpstr>
      <vt:lpstr>DokChampa</vt:lpstr>
      <vt:lpstr>Estrangelo Edessa</vt:lpstr>
      <vt:lpstr>Franklin Gothic Medium</vt:lpstr>
      <vt:lpstr>Georgia</vt:lpstr>
      <vt:lpstr>Lucida Sans Unicode</vt:lpstr>
      <vt:lpstr>Mangal</vt:lpstr>
      <vt:lpstr>Tahoma</vt:lpstr>
      <vt:lpstr>Thorndale</vt:lpstr>
      <vt:lpstr>Times New Roman</vt:lpstr>
      <vt:lpstr>TrebuchetMS</vt:lpstr>
      <vt:lpstr>Wingdings</vt:lpstr>
      <vt:lpstr>Tema di Office</vt:lpstr>
      <vt:lpstr>Tema di Office</vt:lpstr>
      <vt:lpstr>Ecosistema naturale produce cibo</vt:lpstr>
      <vt:lpstr>Presentazione standard di PowerPoint</vt:lpstr>
      <vt:lpstr>Presentazione standard di PowerPoint</vt:lpstr>
      <vt:lpstr>Presentazione standard di PowerPoint</vt:lpstr>
      <vt:lpstr>Presentazione standard di PowerPoint</vt:lpstr>
      <vt:lpstr>Presentazione standard di PowerPoint</vt:lpstr>
      <vt:lpstr>PROGETTAZIONE PARTECIPATA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Piantumazione Bosco Adriano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LEGGE REGIONALE 16 agosto 1993 n. 26</vt:lpstr>
      <vt:lpstr>           DECRETO DEL PRESIDENTE DELLA REPUBBLICA 8 SETTEMBRE 1997 n. 357 </vt:lpstr>
      <vt:lpstr>DECRETO DEL PRESIDENTE 8 settembre 1997 n. 357 </vt:lpstr>
      <vt:lpstr>LEGGE 6 agosto 2008 n. 133</vt:lpstr>
      <vt:lpstr>LEGGE REGIONALE 28 ottobre 2004 n. 27</vt:lpstr>
      <vt:lpstr>DECRETO MINISTERIALE 6 luglio 2012</vt:lpstr>
      <vt:lpstr>LEGGE REGIONALE 31 marzo 2008 n. 10</vt:lpstr>
      <vt:lpstr>DECRETO 25 FEBBRAIO 2010</vt:lpstr>
      <vt:lpstr>DECRETO MINISTERIALE 6 luglio 2012</vt:lpstr>
      <vt:lpstr>Protezione della natura e della biodiversità </vt:lpstr>
      <vt:lpstr>L'Unione europea adotta una strategia per proteggere e migliorare lo stato della biodiversità in Europa nel prossimo decennio. </vt:lpstr>
      <vt:lpstr>Obiettivo 2: preservare e valorizzare gli ecosistemi e i loro servizi</vt:lpstr>
      <vt:lpstr>Obiettivo 3: garantire la sostenibilità dell'agricoltura e della silvicoltura</vt:lpstr>
      <vt:lpstr>Obiettivo 4: garantire l’uso sostenibile delle risorse alieutiche</vt:lpstr>
      <vt:lpstr>Obiettivo 5: combattere le specie esotiche invasive</vt:lpstr>
      <vt:lpstr>Obiettivo 6: gestire la crisi della biodiversità a livello mondiale</vt:lpstr>
      <vt:lpstr>Presentazione standard di PowerPoint</vt:lpstr>
      <vt:lpstr>La Convenzione sulla diversità biologica è stata firmata dalla Comunità e da tutti gli Stati membri nel corso della Conferenza delle Nazioni Unite sull'ambiente e lo sviluppo, tenutasi a Rio de Janeiro dal 3 al 14 giugno 1992. </vt:lpstr>
      <vt:lpstr>Gli obiettivi della presente Convenzione</vt:lpstr>
      <vt:lpstr>Presentazione standard di PowerPoint</vt:lpstr>
      <vt:lpstr>Presentazione standard di PowerPoint</vt:lpstr>
      <vt:lpstr>Per quanto possibile, ogni parte contraente</vt:lpstr>
      <vt:lpstr> La convenzione prevede:</vt:lpstr>
      <vt:lpstr>Comunicazione della Commissione al Parlamento Europeo e al Consiglio del 23 dicembre 2003 </vt:lpstr>
      <vt:lpstr>Presentazione standard di PowerPoint</vt:lpstr>
      <vt:lpstr>Presentazione standard di PowerPoint</vt:lpstr>
      <vt:lpstr>Presentazione standard di PowerPoint</vt:lpstr>
      <vt:lpstr>Presentazione standard di PowerPoint</vt:lpstr>
      <vt:lpstr>Presentazione standard di PowerPoint</vt:lpstr>
      <vt:lpstr>IL CORBEZZOLO </vt:lpstr>
      <vt:lpstr>Presentazione standard di PowerPoint</vt:lpstr>
      <vt:lpstr>Presentazione standard di PowerPoint</vt:lpstr>
      <vt:lpstr>Presentazione standard di PowerPoint</vt:lpstr>
      <vt:lpstr>Presentazione standard di PowerPoint</vt:lpstr>
      <vt:lpstr>GELSO NERO</vt:lpstr>
      <vt:lpstr>Mela ruggine </vt:lpstr>
      <vt:lpstr>MELOGRANO</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NORMATIVA regionale e nazionale  DELLLA BIODIVERSITA’</dc:title>
  <dc:creator>annamaria</dc:creator>
  <cp:lastModifiedBy>annamaria spataro</cp:lastModifiedBy>
  <cp:revision>34</cp:revision>
  <cp:lastPrinted>1601-01-01T00:00:00Z</cp:lastPrinted>
  <dcterms:created xsi:type="dcterms:W3CDTF">1601-01-01T00:00:00Z</dcterms:created>
  <dcterms:modified xsi:type="dcterms:W3CDTF">2015-01-26T23:30:58Z</dcterms:modified>
</cp:coreProperties>
</file>